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9" r:id="rId2"/>
    <p:sldId id="258" r:id="rId3"/>
    <p:sldId id="271" r:id="rId4"/>
    <p:sldId id="272" r:id="rId5"/>
    <p:sldId id="273" r:id="rId6"/>
    <p:sldId id="256" r:id="rId7"/>
    <p:sldId id="285" r:id="rId8"/>
    <p:sldId id="284" r:id="rId9"/>
    <p:sldId id="257" r:id="rId10"/>
    <p:sldId id="262" r:id="rId11"/>
    <p:sldId id="263" r:id="rId12"/>
    <p:sldId id="265" r:id="rId13"/>
    <p:sldId id="267" r:id="rId14"/>
    <p:sldId id="266" r:id="rId15"/>
    <p:sldId id="268" r:id="rId16"/>
    <p:sldId id="269" r:id="rId17"/>
    <p:sldId id="270" r:id="rId18"/>
    <p:sldId id="279" r:id="rId19"/>
    <p:sldId id="275" r:id="rId20"/>
    <p:sldId id="276" r:id="rId21"/>
    <p:sldId id="277" r:id="rId22"/>
    <p:sldId id="261" r:id="rId23"/>
    <p:sldId id="280" r:id="rId24"/>
    <p:sldId id="283" r:id="rId25"/>
    <p:sldId id="282" r:id="rId26"/>
    <p:sldId id="281" r:id="rId27"/>
    <p:sldId id="274" r:id="rId28"/>
  </p:sldIdLst>
  <p:sldSz cx="9144000" cy="6858000" type="screen4x3"/>
  <p:notesSz cx="6742113" cy="987266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792" autoAdjust="0"/>
  </p:normalViewPr>
  <p:slideViewPr>
    <p:cSldViewPr>
      <p:cViewPr varScale="1">
        <p:scale>
          <a:sx n="73" d="100"/>
          <a:sy n="73" d="100"/>
        </p:scale>
        <p:origin x="-1714" y="-67"/>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21582" cy="493633"/>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18971" y="0"/>
            <a:ext cx="2921582" cy="493633"/>
          </a:xfrm>
          <a:prstGeom prst="rect">
            <a:avLst/>
          </a:prstGeom>
        </p:spPr>
        <p:txBody>
          <a:bodyPr vert="horz" lIns="91440" tIns="45720" rIns="91440" bIns="45720" rtlCol="0"/>
          <a:lstStyle>
            <a:lvl1pPr algn="r">
              <a:defRPr sz="1200"/>
            </a:lvl1pPr>
          </a:lstStyle>
          <a:p>
            <a:fld id="{864D00E7-1D36-49BB-B1F6-5873503C19D1}" type="datetimeFigureOut">
              <a:rPr lang="fr-FR" smtClean="0"/>
              <a:t>13/10/2014</a:t>
            </a:fld>
            <a:endParaRPr lang="fr-FR"/>
          </a:p>
        </p:txBody>
      </p:sp>
      <p:sp>
        <p:nvSpPr>
          <p:cNvPr id="4" name="Slide Image Placeholder 3"/>
          <p:cNvSpPr>
            <a:spLocks noGrp="1" noRot="1" noChangeAspect="1"/>
          </p:cNvSpPr>
          <p:nvPr>
            <p:ph type="sldImg" idx="2"/>
          </p:nvPr>
        </p:nvSpPr>
        <p:spPr>
          <a:xfrm>
            <a:off x="903288" y="739775"/>
            <a:ext cx="4935537" cy="3703638"/>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74212" y="4689515"/>
            <a:ext cx="5393690" cy="444269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9377316"/>
            <a:ext cx="2921582" cy="493633"/>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18971" y="9377316"/>
            <a:ext cx="2921582" cy="493633"/>
          </a:xfrm>
          <a:prstGeom prst="rect">
            <a:avLst/>
          </a:prstGeom>
        </p:spPr>
        <p:txBody>
          <a:bodyPr vert="horz" lIns="91440" tIns="45720" rIns="91440" bIns="45720" rtlCol="0" anchor="b"/>
          <a:lstStyle>
            <a:lvl1pPr algn="r">
              <a:defRPr sz="1200"/>
            </a:lvl1pPr>
          </a:lstStyle>
          <a:p>
            <a:fld id="{12C07210-20BA-41FC-9A45-6A3BC9A151CE}" type="slidenum">
              <a:rPr lang="fr-FR" smtClean="0"/>
              <a:t>‹#›</a:t>
            </a:fld>
            <a:endParaRPr lang="fr-FR"/>
          </a:p>
        </p:txBody>
      </p:sp>
    </p:spTree>
    <p:extLst>
      <p:ext uri="{BB962C8B-B14F-4D97-AF65-F5344CB8AC3E}">
        <p14:creationId xmlns:p14="http://schemas.microsoft.com/office/powerpoint/2010/main" val="39863087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fr.wikipedia.org/wiki/Prix_Nobel" TargetMode="External"/><Relationship Id="rId2" Type="http://schemas.openxmlformats.org/officeDocument/2006/relationships/slide" Target="../slides/slide2.xml"/><Relationship Id="rId1" Type="http://schemas.openxmlformats.org/officeDocument/2006/relationships/notesMaster" Target="../notesMasters/notesMaster1.xml"/><Relationship Id="rId5" Type="http://schemas.openxmlformats.org/officeDocument/2006/relationships/hyperlink" Target="http://fr.wikipedia.org/wiki/1901" TargetMode="External"/><Relationship Id="rId4" Type="http://schemas.openxmlformats.org/officeDocument/2006/relationships/hyperlink" Target="http://fr.wikipedia.org/wiki/Alfred_Nobel" TargetMode="External"/></Relationships>
</file>

<file path=ppt/notesSlides/_rels/notesSlide2.xml.rels><?xml version="1.0" encoding="UTF-8" standalone="yes"?>
<Relationships xmlns="http://schemas.openxmlformats.org/package/2006/relationships"><Relationship Id="rId8" Type="http://schemas.openxmlformats.org/officeDocument/2006/relationships/hyperlink" Target="http://fr.wikipedia.org/wiki/Pteropodidae" TargetMode="External"/><Relationship Id="rId13" Type="http://schemas.openxmlformats.org/officeDocument/2006/relationships/hyperlink" Target="http://fr.wikipedia.org/wiki/Taux_de_l%C3%A9talit%C3%A9" TargetMode="External"/><Relationship Id="rId18" Type="http://schemas.openxmlformats.org/officeDocument/2006/relationships/hyperlink" Target="http://fr.wikipedia.org/wiki/Laboratoire_P4" TargetMode="External"/><Relationship Id="rId3" Type="http://schemas.openxmlformats.org/officeDocument/2006/relationships/hyperlink" Target="http://fr.wikipedia.org/wiki/Famille_(biologie)" TargetMode="External"/><Relationship Id="rId7" Type="http://schemas.openxmlformats.org/officeDocument/2006/relationships/hyperlink" Target="http://fr.wikipedia.org/wiki/Frugivore" TargetMode="External"/><Relationship Id="rId12" Type="http://schemas.openxmlformats.org/officeDocument/2006/relationships/hyperlink" Target="http://fr.wikipedia.org/wiki/Maladie_%C3%A0_virus_Ebola" TargetMode="External"/><Relationship Id="rId17" Type="http://schemas.openxmlformats.org/officeDocument/2006/relationships/hyperlink" Target="http://fr.wikipedia.org/wiki/Virus_Ebola#cite_note-2" TargetMode="External"/><Relationship Id="rId2" Type="http://schemas.openxmlformats.org/officeDocument/2006/relationships/slide" Target="../slides/slide4.xml"/><Relationship Id="rId16" Type="http://schemas.openxmlformats.org/officeDocument/2006/relationships/hyperlink" Target="http://fr.wikipedia.org/wiki/%C3%89pid%C3%A9mie_de_maladie_%C3%A0_virus_Ebola_en_Afrique_de_l%27Ouest_en_2014" TargetMode="External"/><Relationship Id="rId1" Type="http://schemas.openxmlformats.org/officeDocument/2006/relationships/notesMaster" Target="../notesMasters/notesMaster1.xml"/><Relationship Id="rId6" Type="http://schemas.openxmlformats.org/officeDocument/2006/relationships/hyperlink" Target="http://fr.wikipedia.org/wiki/Chiroptera" TargetMode="External"/><Relationship Id="rId11" Type="http://schemas.openxmlformats.org/officeDocument/2006/relationships/hyperlink" Target="http://fr.wikipedia.org/wiki/Primates" TargetMode="External"/><Relationship Id="rId5" Type="http://schemas.openxmlformats.org/officeDocument/2006/relationships/hyperlink" Target="http://fr.wikipedia.org/wiki/Virus" TargetMode="External"/><Relationship Id="rId15" Type="http://schemas.openxmlformats.org/officeDocument/2006/relationships/hyperlink" Target="http://fr.wikipedia.org/wiki/Favipiravir" TargetMode="External"/><Relationship Id="rId10" Type="http://schemas.openxmlformats.org/officeDocument/2006/relationships/hyperlink" Target="http://fr.wikipedia.org/wiki/Homo_sapiens" TargetMode="External"/><Relationship Id="rId19" Type="http://schemas.openxmlformats.org/officeDocument/2006/relationships/hyperlink" Target="http://fr.wikipedia.org/wiki/Bioterrorisme" TargetMode="External"/><Relationship Id="rId4" Type="http://schemas.openxmlformats.org/officeDocument/2006/relationships/hyperlink" Target="http://fr.wikipedia.org/wiki/Filoviridae" TargetMode="External"/><Relationship Id="rId9" Type="http://schemas.openxmlformats.org/officeDocument/2006/relationships/hyperlink" Target="http://fr.wikipedia.org/wiki/R%C3%A9servoir_(%C3%A9pid%C3%A9miologie)" TargetMode="External"/><Relationship Id="rId14" Type="http://schemas.openxmlformats.org/officeDocument/2006/relationships/hyperlink" Target="http://fr.wikipedia.org/wiki/ZMapp"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Le </a:t>
            </a:r>
            <a:r>
              <a:rPr lang="fr-FR" b="1" dirty="0" smtClean="0">
                <a:hlinkClick r:id="rId3" tooltip="Prix Nobel"/>
              </a:rPr>
              <a:t>prix Nobel</a:t>
            </a:r>
            <a:r>
              <a:rPr lang="fr-FR" b="1" dirty="0" smtClean="0"/>
              <a:t> de la paix</a:t>
            </a:r>
            <a:r>
              <a:rPr lang="fr-FR" dirty="0" smtClean="0"/>
              <a:t> récompense « la personnalité ou la communauté ayant le plus ou le mieux contribué au rapprochement des peuples, à la suppression ou à la réduction des armées permanentes, à la réunion et à la propagation des progrès pour la paix » selon les volontés, définies par testament, d'</a:t>
            </a:r>
            <a:r>
              <a:rPr lang="fr-FR" dirty="0" smtClean="0">
                <a:hlinkClick r:id="rId4" tooltip="Alfred Nobel"/>
              </a:rPr>
              <a:t>Alfred Nobel</a:t>
            </a:r>
            <a:r>
              <a:rPr lang="fr-FR" dirty="0" smtClean="0"/>
              <a:t>. Cela comprend la lutte pour la paix, les droits de l'homme, l'aide humanitaire, la liberté.</a:t>
            </a:r>
          </a:p>
          <a:p>
            <a:r>
              <a:rPr lang="fr-FR" dirty="0" smtClean="0"/>
              <a:t>Le prix de l'année peut être partagé entre deux, voire trois personnalités ou institutions ayant rendu de grands services à l'humanité par la voie diplomatique. Il a été attribué pour la première fois en </a:t>
            </a:r>
            <a:r>
              <a:rPr lang="fr-FR" dirty="0" smtClean="0">
                <a:hlinkClick r:id="rId5" tooltip="1901"/>
              </a:rPr>
              <a:t>1901</a:t>
            </a:r>
            <a:r>
              <a:rPr lang="fr-FR" dirty="0" smtClean="0"/>
              <a:t>.</a:t>
            </a:r>
          </a:p>
          <a:p>
            <a:endParaRPr lang="fr-FR" dirty="0"/>
          </a:p>
        </p:txBody>
      </p:sp>
      <p:sp>
        <p:nvSpPr>
          <p:cNvPr id="4" name="Slide Number Placeholder 3"/>
          <p:cNvSpPr>
            <a:spLocks noGrp="1"/>
          </p:cNvSpPr>
          <p:nvPr>
            <p:ph type="sldNum" sz="quarter" idx="10"/>
          </p:nvPr>
        </p:nvSpPr>
        <p:spPr/>
        <p:txBody>
          <a:bodyPr/>
          <a:lstStyle/>
          <a:p>
            <a:fld id="{12C07210-20BA-41FC-9A45-6A3BC9A151CE}" type="slidenum">
              <a:rPr lang="fr-FR" smtClean="0"/>
              <a:t>2</a:t>
            </a:fld>
            <a:endParaRPr lang="fr-FR"/>
          </a:p>
        </p:txBody>
      </p:sp>
    </p:spTree>
    <p:extLst>
      <p:ext uri="{BB962C8B-B14F-4D97-AF65-F5344CB8AC3E}">
        <p14:creationId xmlns:p14="http://schemas.microsoft.com/office/powerpoint/2010/main" val="30203911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0" i="0" kern="1200" dirty="0" smtClean="0">
                <a:solidFill>
                  <a:schemeClr val="tx1"/>
                </a:solidFill>
                <a:effectLst/>
                <a:latin typeface="+mn-lt"/>
                <a:ea typeface="+mn-ea"/>
                <a:cs typeface="+mn-cs"/>
              </a:rPr>
              <a:t>Le </a:t>
            </a:r>
            <a:r>
              <a:rPr lang="fr-FR" sz="1200" b="1" i="0" kern="1200" dirty="0" smtClean="0">
                <a:solidFill>
                  <a:schemeClr val="tx1"/>
                </a:solidFill>
                <a:effectLst/>
                <a:latin typeface="+mn-lt"/>
                <a:ea typeface="+mn-ea"/>
                <a:cs typeface="+mn-cs"/>
              </a:rPr>
              <a:t>virus Ebola</a:t>
            </a:r>
            <a:r>
              <a:rPr lang="fr-FR" sz="1200" b="0" i="0" kern="1200" dirty="0" smtClean="0">
                <a:solidFill>
                  <a:schemeClr val="tx1"/>
                </a:solidFill>
                <a:effectLst/>
                <a:latin typeface="+mn-lt"/>
                <a:ea typeface="+mn-ea"/>
                <a:cs typeface="+mn-cs"/>
              </a:rPr>
              <a:t> appartient à la </a:t>
            </a:r>
            <a:r>
              <a:rPr lang="fr-FR" sz="1200" b="0" i="0" u="none" strike="noStrike" kern="1200" dirty="0" smtClean="0">
                <a:solidFill>
                  <a:schemeClr val="tx1"/>
                </a:solidFill>
                <a:effectLst/>
                <a:latin typeface="+mn-lt"/>
                <a:ea typeface="+mn-ea"/>
                <a:cs typeface="+mn-cs"/>
                <a:hlinkClick r:id="rId3" tooltip="Famille (biologie)"/>
              </a:rPr>
              <a:t>famille</a:t>
            </a:r>
            <a:r>
              <a:rPr lang="fr-FR" sz="1200" b="0" i="0" kern="1200" dirty="0" smtClean="0">
                <a:solidFill>
                  <a:schemeClr val="tx1"/>
                </a:solidFill>
                <a:effectLst/>
                <a:latin typeface="+mn-lt"/>
                <a:ea typeface="+mn-ea"/>
                <a:cs typeface="+mn-cs"/>
              </a:rPr>
              <a:t> des </a:t>
            </a:r>
            <a:r>
              <a:rPr lang="fr-FR" sz="1200" b="0" i="0" u="none" strike="noStrike" kern="1200" dirty="0" err="1" smtClean="0">
                <a:solidFill>
                  <a:schemeClr val="tx1"/>
                </a:solidFill>
                <a:effectLst/>
                <a:latin typeface="+mn-lt"/>
                <a:ea typeface="+mn-ea"/>
                <a:cs typeface="+mn-cs"/>
                <a:hlinkClick r:id="rId4" tooltip="Filoviridae"/>
              </a:rPr>
              <a:t>filovirus</a:t>
            </a:r>
            <a:r>
              <a:rPr lang="fr-FR" sz="1200" b="0" i="0" kern="1200" dirty="0" smtClean="0">
                <a:solidFill>
                  <a:schemeClr val="tx1"/>
                </a:solidFill>
                <a:effectLst/>
                <a:latin typeface="+mn-lt"/>
                <a:ea typeface="+mn-ea"/>
                <a:cs typeface="+mn-cs"/>
              </a:rPr>
              <a:t>, qui regroupe des </a:t>
            </a:r>
            <a:r>
              <a:rPr lang="fr-FR" sz="1200" b="0" i="0" u="none" strike="noStrike" kern="1200" dirty="0" smtClean="0">
                <a:solidFill>
                  <a:schemeClr val="tx1"/>
                </a:solidFill>
                <a:effectLst/>
                <a:latin typeface="+mn-lt"/>
                <a:ea typeface="+mn-ea"/>
                <a:cs typeface="+mn-cs"/>
                <a:hlinkClick r:id="rId5" tooltip="Virus"/>
              </a:rPr>
              <a:t>virus</a:t>
            </a:r>
            <a:r>
              <a:rPr lang="fr-FR" sz="1200" b="0" i="0" kern="1200" dirty="0" smtClean="0">
                <a:solidFill>
                  <a:schemeClr val="tx1"/>
                </a:solidFill>
                <a:effectLst/>
                <a:latin typeface="+mn-lt"/>
                <a:ea typeface="+mn-ea"/>
                <a:cs typeface="+mn-cs"/>
              </a:rPr>
              <a:t> à l'apparence filamenteuse caractéristique. Des </a:t>
            </a:r>
            <a:r>
              <a:rPr lang="fr-FR" sz="1200" b="0" i="0" u="none" strike="noStrike" kern="1200" dirty="0" smtClean="0">
                <a:solidFill>
                  <a:schemeClr val="tx1"/>
                </a:solidFill>
                <a:effectLst/>
                <a:latin typeface="+mn-lt"/>
                <a:ea typeface="+mn-ea"/>
                <a:cs typeface="+mn-cs"/>
                <a:hlinkClick r:id="rId6" tooltip="Chiroptera"/>
              </a:rPr>
              <a:t>chauves-souris</a:t>
            </a:r>
            <a:r>
              <a:rPr lang="fr-FR" sz="1200" b="0" i="0" kern="1200" dirty="0" smtClean="0">
                <a:solidFill>
                  <a:schemeClr val="tx1"/>
                </a:solidFill>
                <a:effectLst/>
                <a:latin typeface="+mn-lt"/>
                <a:ea typeface="+mn-ea"/>
                <a:cs typeface="+mn-cs"/>
              </a:rPr>
              <a:t> </a:t>
            </a:r>
            <a:r>
              <a:rPr lang="fr-FR" sz="1200" b="0" i="0" u="none" strike="noStrike" kern="1200" dirty="0" smtClean="0">
                <a:solidFill>
                  <a:schemeClr val="tx1"/>
                </a:solidFill>
                <a:effectLst/>
                <a:latin typeface="+mn-lt"/>
                <a:ea typeface="+mn-ea"/>
                <a:cs typeface="+mn-cs"/>
                <a:hlinkClick r:id="rId7" tooltip="Frugivore"/>
              </a:rPr>
              <a:t>frugivores</a:t>
            </a:r>
            <a:r>
              <a:rPr lang="fr-FR" sz="1200" b="0" i="0" kern="1200" dirty="0" smtClean="0">
                <a:solidFill>
                  <a:schemeClr val="tx1"/>
                </a:solidFill>
                <a:effectLst/>
                <a:latin typeface="+mn-lt"/>
                <a:ea typeface="+mn-ea"/>
                <a:cs typeface="+mn-cs"/>
              </a:rPr>
              <a:t> de la famille des </a:t>
            </a:r>
            <a:r>
              <a:rPr lang="fr-FR" sz="1200" b="0" i="0" u="none" strike="noStrike" kern="1200" dirty="0" err="1" smtClean="0">
                <a:solidFill>
                  <a:schemeClr val="tx1"/>
                </a:solidFill>
                <a:effectLst/>
                <a:latin typeface="+mn-lt"/>
                <a:ea typeface="+mn-ea"/>
                <a:cs typeface="+mn-cs"/>
                <a:hlinkClick r:id="rId8" tooltip="Pteropodidae"/>
              </a:rPr>
              <a:t>ptéropodidés</a:t>
            </a:r>
            <a:r>
              <a:rPr lang="fr-FR" sz="1200" b="0" i="0" kern="1200" dirty="0" smtClean="0">
                <a:solidFill>
                  <a:schemeClr val="tx1"/>
                </a:solidFill>
                <a:effectLst/>
                <a:latin typeface="+mn-lt"/>
                <a:ea typeface="+mn-ea"/>
                <a:cs typeface="+mn-cs"/>
              </a:rPr>
              <a:t> constituent vraisemblablement le </a:t>
            </a:r>
            <a:r>
              <a:rPr lang="fr-FR" sz="1200" b="0" i="0" u="none" strike="noStrike" kern="1200" dirty="0" smtClean="0">
                <a:solidFill>
                  <a:schemeClr val="tx1"/>
                </a:solidFill>
                <a:effectLst/>
                <a:latin typeface="+mn-lt"/>
                <a:ea typeface="+mn-ea"/>
                <a:cs typeface="+mn-cs"/>
                <a:hlinkClick r:id="rId9" tooltip="Réservoir (épidémiologie)"/>
              </a:rPr>
              <a:t>réservoir naturel</a:t>
            </a:r>
            <a:r>
              <a:rPr lang="fr-FR" sz="1200" b="0" i="0" kern="1200" dirty="0" smtClean="0">
                <a:solidFill>
                  <a:schemeClr val="tx1"/>
                </a:solidFill>
                <a:effectLst/>
                <a:latin typeface="+mn-lt"/>
                <a:ea typeface="+mn-ea"/>
                <a:cs typeface="+mn-cs"/>
              </a:rPr>
              <a:t> du virus, mais d'autres mammifères peuvent être infectés. Chez l'</a:t>
            </a:r>
            <a:r>
              <a:rPr lang="fr-FR" sz="1200" b="0" i="0" u="none" strike="noStrike" kern="1200" dirty="0" smtClean="0">
                <a:solidFill>
                  <a:schemeClr val="tx1"/>
                </a:solidFill>
                <a:effectLst/>
                <a:latin typeface="+mn-lt"/>
                <a:ea typeface="+mn-ea"/>
                <a:cs typeface="+mn-cs"/>
                <a:hlinkClick r:id="rId10" tooltip="Homo sapiens"/>
              </a:rPr>
              <a:t>homme</a:t>
            </a:r>
            <a:r>
              <a:rPr lang="fr-FR" sz="1200" b="0" i="0" kern="1200" dirty="0" smtClean="0">
                <a:solidFill>
                  <a:schemeClr val="tx1"/>
                </a:solidFill>
                <a:effectLst/>
                <a:latin typeface="+mn-lt"/>
                <a:ea typeface="+mn-ea"/>
                <a:cs typeface="+mn-cs"/>
              </a:rPr>
              <a:t> et les autres </a:t>
            </a:r>
            <a:r>
              <a:rPr lang="fr-FR" sz="1200" b="0" i="0" u="none" strike="noStrike" kern="1200" dirty="0" smtClean="0">
                <a:solidFill>
                  <a:schemeClr val="tx1"/>
                </a:solidFill>
                <a:effectLst/>
                <a:latin typeface="+mn-lt"/>
                <a:ea typeface="+mn-ea"/>
                <a:cs typeface="+mn-cs"/>
                <a:hlinkClick r:id="rId11" tooltip="Primates"/>
              </a:rPr>
              <a:t>primates</a:t>
            </a:r>
            <a:r>
              <a:rPr lang="fr-FR" sz="1200" b="0" i="0" kern="1200" dirty="0" smtClean="0">
                <a:solidFill>
                  <a:schemeClr val="tx1"/>
                </a:solidFill>
                <a:effectLst/>
                <a:latin typeface="+mn-lt"/>
                <a:ea typeface="+mn-ea"/>
                <a:cs typeface="+mn-cs"/>
              </a:rPr>
              <a:t>, il provoque la </a:t>
            </a:r>
            <a:r>
              <a:rPr lang="fr-FR" sz="1200" b="0" i="0" u="none" strike="noStrike" kern="1200" dirty="0" smtClean="0">
                <a:solidFill>
                  <a:schemeClr val="tx1"/>
                </a:solidFill>
                <a:effectLst/>
                <a:latin typeface="+mn-lt"/>
                <a:ea typeface="+mn-ea"/>
                <a:cs typeface="+mn-cs"/>
                <a:hlinkClick r:id="rId12" tooltip="Maladie à virus Ebola"/>
              </a:rPr>
              <a:t>maladie à virus Ebola</a:t>
            </a:r>
            <a:r>
              <a:rPr lang="fr-FR" sz="1200" b="0" i="0" kern="1200" dirty="0" smtClean="0">
                <a:solidFill>
                  <a:schemeClr val="tx1"/>
                </a:solidFill>
                <a:effectLst/>
                <a:latin typeface="+mn-lt"/>
                <a:ea typeface="+mn-ea"/>
                <a:cs typeface="+mn-cs"/>
              </a:rPr>
              <a:t>, et a causé plusieurs épidémies. Cette maladie, pour laquelle il n'existe pas de traitement attesté, a un </a:t>
            </a:r>
            <a:r>
              <a:rPr lang="fr-FR" sz="1200" b="0" i="0" u="none" strike="noStrike" kern="1200" dirty="0" smtClean="0">
                <a:solidFill>
                  <a:schemeClr val="tx1"/>
                </a:solidFill>
                <a:effectLst/>
                <a:latin typeface="+mn-lt"/>
                <a:ea typeface="+mn-ea"/>
                <a:cs typeface="+mn-cs"/>
                <a:hlinkClick r:id="rId13" tooltip="Taux de létalité"/>
              </a:rPr>
              <a:t>taux de létalité</a:t>
            </a:r>
            <a:r>
              <a:rPr lang="fr-FR" sz="1200" b="0" i="0" kern="1200" dirty="0" smtClean="0">
                <a:solidFill>
                  <a:schemeClr val="tx1"/>
                </a:solidFill>
                <a:effectLst/>
                <a:latin typeface="+mn-lt"/>
                <a:ea typeface="+mn-ea"/>
                <a:cs typeface="+mn-cs"/>
              </a:rPr>
              <a:t> pouvant atteindre 90 % chez l'humain. Le recours à certains traitements expérimentaux, tels que le </a:t>
            </a:r>
            <a:r>
              <a:rPr lang="fr-FR" sz="1200" b="0" i="0" u="none" strike="noStrike" kern="1200" dirty="0" err="1" smtClean="0">
                <a:solidFill>
                  <a:schemeClr val="tx1"/>
                </a:solidFill>
                <a:effectLst/>
                <a:latin typeface="+mn-lt"/>
                <a:ea typeface="+mn-ea"/>
                <a:cs typeface="+mn-cs"/>
                <a:hlinkClick r:id="rId14" tooltip="ZMapp"/>
              </a:rPr>
              <a:t>ZMapp</a:t>
            </a:r>
            <a:r>
              <a:rPr lang="fr-FR" sz="1200" b="0" i="0" kern="1200" dirty="0" smtClean="0">
                <a:solidFill>
                  <a:schemeClr val="tx1"/>
                </a:solidFill>
                <a:effectLst/>
                <a:latin typeface="+mn-lt"/>
                <a:ea typeface="+mn-ea"/>
                <a:cs typeface="+mn-cs"/>
              </a:rPr>
              <a:t> et l'</a:t>
            </a:r>
            <a:r>
              <a:rPr lang="fr-FR" sz="1200" b="0" i="0" kern="1200" dirty="0" err="1" smtClean="0">
                <a:solidFill>
                  <a:schemeClr val="tx1"/>
                </a:solidFill>
                <a:effectLst/>
                <a:latin typeface="+mn-lt"/>
                <a:ea typeface="+mn-ea"/>
                <a:cs typeface="+mn-cs"/>
              </a:rPr>
              <a:t>avigan</a:t>
            </a:r>
            <a:r>
              <a:rPr lang="fr-FR" sz="1200" b="0" i="0" kern="1200" dirty="0" smtClean="0">
                <a:solidFill>
                  <a:schemeClr val="tx1"/>
                </a:solidFill>
                <a:effectLst/>
                <a:latin typeface="+mn-lt"/>
                <a:ea typeface="+mn-ea"/>
                <a:cs typeface="+mn-cs"/>
              </a:rPr>
              <a:t> (</a:t>
            </a:r>
            <a:r>
              <a:rPr lang="fr-FR" sz="1200" b="0" i="0" u="none" strike="noStrike" kern="1200" dirty="0" err="1" smtClean="0">
                <a:solidFill>
                  <a:schemeClr val="tx1"/>
                </a:solidFill>
                <a:effectLst/>
                <a:latin typeface="+mn-lt"/>
                <a:ea typeface="+mn-ea"/>
                <a:cs typeface="+mn-cs"/>
                <a:hlinkClick r:id="rId15" tooltip="Favipiravir"/>
              </a:rPr>
              <a:t>favipiravir</a:t>
            </a:r>
            <a:r>
              <a:rPr lang="fr-FR" sz="1200" b="0" i="0" kern="1200" dirty="0" smtClean="0">
                <a:solidFill>
                  <a:schemeClr val="tx1"/>
                </a:solidFill>
                <a:effectLst/>
                <a:latin typeface="+mn-lt"/>
                <a:ea typeface="+mn-ea"/>
                <a:cs typeface="+mn-cs"/>
              </a:rPr>
              <a:t>), a cependant été envisagé devant l'urgence de l'</a:t>
            </a:r>
            <a:r>
              <a:rPr lang="fr-FR" sz="1200" b="0" i="0" u="none" strike="noStrike" kern="1200" dirty="0" smtClean="0">
                <a:solidFill>
                  <a:schemeClr val="tx1"/>
                </a:solidFill>
                <a:effectLst/>
                <a:latin typeface="+mn-lt"/>
                <a:ea typeface="+mn-ea"/>
                <a:cs typeface="+mn-cs"/>
                <a:hlinkClick r:id="rId16" tooltip="Épidémie de maladie à virus Ebola en Afrique de l'Ouest en 2014"/>
              </a:rPr>
              <a:t>épidémie atypique apparue en Afrique de l'Ouest en 2014</a:t>
            </a:r>
            <a:r>
              <a:rPr lang="fr-FR" sz="1200" b="0" i="0" u="none" strike="noStrike" kern="1200" baseline="30000" dirty="0" smtClean="0">
                <a:solidFill>
                  <a:schemeClr val="tx1"/>
                </a:solidFill>
                <a:effectLst/>
                <a:latin typeface="+mn-lt"/>
                <a:ea typeface="+mn-ea"/>
                <a:cs typeface="+mn-cs"/>
                <a:hlinkClick r:id="rId17"/>
              </a:rPr>
              <a:t>2</a:t>
            </a:r>
            <a:r>
              <a:rPr lang="fr-FR" sz="1200" b="0" i="0" kern="1200" dirty="0" smtClean="0">
                <a:solidFill>
                  <a:schemeClr val="tx1"/>
                </a:solidFill>
                <a:effectLst/>
                <a:latin typeface="+mn-lt"/>
                <a:ea typeface="+mn-ea"/>
                <a:cs typeface="+mn-cs"/>
              </a:rPr>
              <a:t>.</a:t>
            </a:r>
          </a:p>
          <a:p>
            <a:r>
              <a:rPr lang="fr-FR" sz="1200" b="0" i="0" kern="1200" dirty="0" smtClean="0">
                <a:solidFill>
                  <a:schemeClr val="tx1"/>
                </a:solidFill>
                <a:effectLst/>
                <a:latin typeface="+mn-lt"/>
                <a:ea typeface="+mn-ea"/>
                <a:cs typeface="+mn-cs"/>
              </a:rPr>
              <a:t>« Hautement pathogène », ce virus ne doit être manipulé qu'au sein de </a:t>
            </a:r>
            <a:r>
              <a:rPr lang="fr-FR" sz="1200" b="0" i="0" u="none" strike="noStrike" kern="1200" dirty="0" smtClean="0">
                <a:solidFill>
                  <a:schemeClr val="tx1"/>
                </a:solidFill>
                <a:effectLst/>
                <a:latin typeface="+mn-lt"/>
                <a:ea typeface="+mn-ea"/>
                <a:cs typeface="+mn-cs"/>
                <a:hlinkClick r:id="rId18" tooltip="Laboratoire P4"/>
              </a:rPr>
              <a:t>laboratoires P4</a:t>
            </a:r>
            <a:r>
              <a:rPr lang="fr-FR" sz="1200" b="0" i="0" kern="1200" dirty="0" smtClean="0">
                <a:solidFill>
                  <a:schemeClr val="tx1"/>
                </a:solidFill>
                <a:effectLst/>
                <a:latin typeface="+mn-lt"/>
                <a:ea typeface="+mn-ea"/>
                <a:cs typeface="+mn-cs"/>
              </a:rPr>
              <a:t> (ou BSL-4), conçus pour prévenir les risques de contamination par accident ou à la suite d'actes de malveillance (</a:t>
            </a:r>
            <a:r>
              <a:rPr lang="fr-FR" sz="1200" b="0" i="0" u="none" strike="noStrike" kern="1200" dirty="0" smtClean="0">
                <a:solidFill>
                  <a:schemeClr val="tx1"/>
                </a:solidFill>
                <a:effectLst/>
                <a:latin typeface="+mn-lt"/>
                <a:ea typeface="+mn-ea"/>
                <a:cs typeface="+mn-cs"/>
                <a:hlinkClick r:id="rId19" tooltip="Bioterrorisme"/>
              </a:rPr>
              <a:t>bioterrorisme</a:t>
            </a:r>
            <a:r>
              <a:rPr lang="fr-FR" sz="1200" b="0" i="0" kern="1200" dirty="0" smtClean="0">
                <a:solidFill>
                  <a:schemeClr val="tx1"/>
                </a:solidFill>
                <a:effectLst/>
                <a:latin typeface="+mn-lt"/>
                <a:ea typeface="+mn-ea"/>
                <a:cs typeface="+mn-cs"/>
              </a:rPr>
              <a:t>).</a:t>
            </a:r>
          </a:p>
          <a:p>
            <a:endParaRPr lang="fr-FR" dirty="0"/>
          </a:p>
        </p:txBody>
      </p:sp>
      <p:sp>
        <p:nvSpPr>
          <p:cNvPr id="4" name="Slide Number Placeholder 3"/>
          <p:cNvSpPr>
            <a:spLocks noGrp="1"/>
          </p:cNvSpPr>
          <p:nvPr>
            <p:ph type="sldNum" sz="quarter" idx="10"/>
          </p:nvPr>
        </p:nvSpPr>
        <p:spPr/>
        <p:txBody>
          <a:bodyPr/>
          <a:lstStyle/>
          <a:p>
            <a:fld id="{12C07210-20BA-41FC-9A45-6A3BC9A151CE}" type="slidenum">
              <a:rPr lang="fr-FR" smtClean="0"/>
              <a:t>4</a:t>
            </a:fld>
            <a:endParaRPr lang="fr-FR"/>
          </a:p>
        </p:txBody>
      </p:sp>
    </p:spTree>
    <p:extLst>
      <p:ext uri="{BB962C8B-B14F-4D97-AF65-F5344CB8AC3E}">
        <p14:creationId xmlns:p14="http://schemas.microsoft.com/office/powerpoint/2010/main" val="3745886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0" i="1" kern="1200" dirty="0" smtClean="0">
                <a:solidFill>
                  <a:schemeClr val="tx1"/>
                </a:solidFill>
                <a:effectLst/>
                <a:latin typeface="+mn-lt"/>
                <a:ea typeface="+mn-ea"/>
                <a:cs typeface="+mn-cs"/>
              </a:rPr>
              <a:t>venaison.</a:t>
            </a:r>
            <a:r>
              <a:rPr lang="fr-FR" sz="1200" b="0" i="0" kern="1200" dirty="0" smtClean="0">
                <a:solidFill>
                  <a:schemeClr val="tx1"/>
                </a:solidFill>
                <a:effectLst/>
                <a:latin typeface="+mn-lt"/>
                <a:ea typeface="+mn-ea"/>
                <a:cs typeface="+mn-cs"/>
              </a:rPr>
              <a:t> Chair de gros gibier (cerf, chevreuil, sanglier).</a:t>
            </a:r>
            <a:endParaRPr lang="fr-FR" dirty="0"/>
          </a:p>
        </p:txBody>
      </p:sp>
      <p:sp>
        <p:nvSpPr>
          <p:cNvPr id="4" name="Slide Number Placeholder 3"/>
          <p:cNvSpPr>
            <a:spLocks noGrp="1"/>
          </p:cNvSpPr>
          <p:nvPr>
            <p:ph type="sldNum" sz="quarter" idx="10"/>
          </p:nvPr>
        </p:nvSpPr>
        <p:spPr/>
        <p:txBody>
          <a:bodyPr/>
          <a:lstStyle/>
          <a:p>
            <a:fld id="{12C07210-20BA-41FC-9A45-6A3BC9A151CE}" type="slidenum">
              <a:rPr lang="fr-FR" smtClean="0"/>
              <a:t>17</a:t>
            </a:fld>
            <a:endParaRPr lang="fr-FR"/>
          </a:p>
        </p:txBody>
      </p:sp>
    </p:spTree>
    <p:extLst>
      <p:ext uri="{BB962C8B-B14F-4D97-AF65-F5344CB8AC3E}">
        <p14:creationId xmlns:p14="http://schemas.microsoft.com/office/powerpoint/2010/main" val="23735483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http://www.la-croix.com/Actualite/Europe/En-2015-le-Tube-londonien-roulera-sans-interruption-le-week-end-2014-09-24-1211333</a:t>
            </a:r>
          </a:p>
          <a:p>
            <a:endParaRPr lang="fr-FR" dirty="0"/>
          </a:p>
        </p:txBody>
      </p:sp>
      <p:sp>
        <p:nvSpPr>
          <p:cNvPr id="4" name="Slide Number Placeholder 3"/>
          <p:cNvSpPr>
            <a:spLocks noGrp="1"/>
          </p:cNvSpPr>
          <p:nvPr>
            <p:ph type="sldNum" sz="quarter" idx="10"/>
          </p:nvPr>
        </p:nvSpPr>
        <p:spPr/>
        <p:txBody>
          <a:bodyPr/>
          <a:lstStyle/>
          <a:p>
            <a:fld id="{12C07210-20BA-41FC-9A45-6A3BC9A151CE}" type="slidenum">
              <a:rPr lang="fr-FR" smtClean="0"/>
              <a:t>22</a:t>
            </a:fld>
            <a:endParaRPr lang="fr-FR"/>
          </a:p>
        </p:txBody>
      </p:sp>
    </p:spTree>
    <p:extLst>
      <p:ext uri="{BB962C8B-B14F-4D97-AF65-F5344CB8AC3E}">
        <p14:creationId xmlns:p14="http://schemas.microsoft.com/office/powerpoint/2010/main" val="15471755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8B97F217-22F2-42FA-9288-660340FA44D8}" type="datetimeFigureOut">
              <a:rPr lang="fr-FR" smtClean="0"/>
              <a:t>13/10/2014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2EF5ADE-9239-409F-B177-4ED6A315A2D0}" type="slidenum">
              <a:rPr lang="fr-FR" smtClean="0"/>
              <a:t>‹#›</a:t>
            </a:fld>
            <a:endParaRPr lang="fr-FR"/>
          </a:p>
        </p:txBody>
      </p:sp>
    </p:spTree>
    <p:extLst>
      <p:ext uri="{BB962C8B-B14F-4D97-AF65-F5344CB8AC3E}">
        <p14:creationId xmlns:p14="http://schemas.microsoft.com/office/powerpoint/2010/main" val="20523447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8B97F217-22F2-42FA-9288-660340FA44D8}" type="datetimeFigureOut">
              <a:rPr lang="fr-FR" smtClean="0"/>
              <a:t>13/10/2014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2EF5ADE-9239-409F-B177-4ED6A315A2D0}" type="slidenum">
              <a:rPr lang="fr-FR" smtClean="0"/>
              <a:t>‹#›</a:t>
            </a:fld>
            <a:endParaRPr lang="fr-FR"/>
          </a:p>
        </p:txBody>
      </p:sp>
    </p:spTree>
    <p:extLst>
      <p:ext uri="{BB962C8B-B14F-4D97-AF65-F5344CB8AC3E}">
        <p14:creationId xmlns:p14="http://schemas.microsoft.com/office/powerpoint/2010/main" val="17658255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8B97F217-22F2-42FA-9288-660340FA44D8}" type="datetimeFigureOut">
              <a:rPr lang="fr-FR" smtClean="0"/>
              <a:t>13/10/2014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2EF5ADE-9239-409F-B177-4ED6A315A2D0}" type="slidenum">
              <a:rPr lang="fr-FR" smtClean="0"/>
              <a:t>‹#›</a:t>
            </a:fld>
            <a:endParaRPr lang="fr-FR"/>
          </a:p>
        </p:txBody>
      </p:sp>
    </p:spTree>
    <p:extLst>
      <p:ext uri="{BB962C8B-B14F-4D97-AF65-F5344CB8AC3E}">
        <p14:creationId xmlns:p14="http://schemas.microsoft.com/office/powerpoint/2010/main" val="14607221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8B97F217-22F2-42FA-9288-660340FA44D8}" type="datetimeFigureOut">
              <a:rPr lang="fr-FR" smtClean="0"/>
              <a:t>13/10/2014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2EF5ADE-9239-409F-B177-4ED6A315A2D0}" type="slidenum">
              <a:rPr lang="fr-FR" smtClean="0"/>
              <a:t>‹#›</a:t>
            </a:fld>
            <a:endParaRPr lang="fr-FR"/>
          </a:p>
        </p:txBody>
      </p:sp>
    </p:spTree>
    <p:extLst>
      <p:ext uri="{BB962C8B-B14F-4D97-AF65-F5344CB8AC3E}">
        <p14:creationId xmlns:p14="http://schemas.microsoft.com/office/powerpoint/2010/main" val="42015313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97F217-22F2-42FA-9288-660340FA44D8}" type="datetimeFigureOut">
              <a:rPr lang="fr-FR" smtClean="0"/>
              <a:t>13/10/2014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2EF5ADE-9239-409F-B177-4ED6A315A2D0}" type="slidenum">
              <a:rPr lang="fr-FR" smtClean="0"/>
              <a:t>‹#›</a:t>
            </a:fld>
            <a:endParaRPr lang="fr-FR"/>
          </a:p>
        </p:txBody>
      </p:sp>
    </p:spTree>
    <p:extLst>
      <p:ext uri="{BB962C8B-B14F-4D97-AF65-F5344CB8AC3E}">
        <p14:creationId xmlns:p14="http://schemas.microsoft.com/office/powerpoint/2010/main" val="21615970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8B97F217-22F2-42FA-9288-660340FA44D8}" type="datetimeFigureOut">
              <a:rPr lang="fr-FR" smtClean="0"/>
              <a:t>13/10/2014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12EF5ADE-9239-409F-B177-4ED6A315A2D0}" type="slidenum">
              <a:rPr lang="fr-FR" smtClean="0"/>
              <a:t>‹#›</a:t>
            </a:fld>
            <a:endParaRPr lang="fr-FR"/>
          </a:p>
        </p:txBody>
      </p:sp>
    </p:spTree>
    <p:extLst>
      <p:ext uri="{BB962C8B-B14F-4D97-AF65-F5344CB8AC3E}">
        <p14:creationId xmlns:p14="http://schemas.microsoft.com/office/powerpoint/2010/main" val="35005324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8B97F217-22F2-42FA-9288-660340FA44D8}" type="datetimeFigureOut">
              <a:rPr lang="fr-FR" smtClean="0"/>
              <a:t>13/10/2014</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12EF5ADE-9239-409F-B177-4ED6A315A2D0}" type="slidenum">
              <a:rPr lang="fr-FR" smtClean="0"/>
              <a:t>‹#›</a:t>
            </a:fld>
            <a:endParaRPr lang="fr-FR"/>
          </a:p>
        </p:txBody>
      </p:sp>
    </p:spTree>
    <p:extLst>
      <p:ext uri="{BB962C8B-B14F-4D97-AF65-F5344CB8AC3E}">
        <p14:creationId xmlns:p14="http://schemas.microsoft.com/office/powerpoint/2010/main" val="7686021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8B97F217-22F2-42FA-9288-660340FA44D8}" type="datetimeFigureOut">
              <a:rPr lang="fr-FR" smtClean="0"/>
              <a:t>13/10/2014</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12EF5ADE-9239-409F-B177-4ED6A315A2D0}" type="slidenum">
              <a:rPr lang="fr-FR" smtClean="0"/>
              <a:t>‹#›</a:t>
            </a:fld>
            <a:endParaRPr lang="fr-FR"/>
          </a:p>
        </p:txBody>
      </p:sp>
    </p:spTree>
    <p:extLst>
      <p:ext uri="{BB962C8B-B14F-4D97-AF65-F5344CB8AC3E}">
        <p14:creationId xmlns:p14="http://schemas.microsoft.com/office/powerpoint/2010/main" val="17876694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97F217-22F2-42FA-9288-660340FA44D8}" type="datetimeFigureOut">
              <a:rPr lang="fr-FR" smtClean="0"/>
              <a:t>13/10/2014</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12EF5ADE-9239-409F-B177-4ED6A315A2D0}" type="slidenum">
              <a:rPr lang="fr-FR" smtClean="0"/>
              <a:t>‹#›</a:t>
            </a:fld>
            <a:endParaRPr lang="fr-FR"/>
          </a:p>
        </p:txBody>
      </p:sp>
    </p:spTree>
    <p:extLst>
      <p:ext uri="{BB962C8B-B14F-4D97-AF65-F5344CB8AC3E}">
        <p14:creationId xmlns:p14="http://schemas.microsoft.com/office/powerpoint/2010/main" val="19661881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97F217-22F2-42FA-9288-660340FA44D8}" type="datetimeFigureOut">
              <a:rPr lang="fr-FR" smtClean="0"/>
              <a:t>13/10/2014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12EF5ADE-9239-409F-B177-4ED6A315A2D0}" type="slidenum">
              <a:rPr lang="fr-FR" smtClean="0"/>
              <a:t>‹#›</a:t>
            </a:fld>
            <a:endParaRPr lang="fr-FR"/>
          </a:p>
        </p:txBody>
      </p:sp>
    </p:spTree>
    <p:extLst>
      <p:ext uri="{BB962C8B-B14F-4D97-AF65-F5344CB8AC3E}">
        <p14:creationId xmlns:p14="http://schemas.microsoft.com/office/powerpoint/2010/main" val="28406940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97F217-22F2-42FA-9288-660340FA44D8}" type="datetimeFigureOut">
              <a:rPr lang="fr-FR" smtClean="0"/>
              <a:t>13/10/2014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12EF5ADE-9239-409F-B177-4ED6A315A2D0}" type="slidenum">
              <a:rPr lang="fr-FR" smtClean="0"/>
              <a:t>‹#›</a:t>
            </a:fld>
            <a:endParaRPr lang="fr-FR"/>
          </a:p>
        </p:txBody>
      </p:sp>
    </p:spTree>
    <p:extLst>
      <p:ext uri="{BB962C8B-B14F-4D97-AF65-F5344CB8AC3E}">
        <p14:creationId xmlns:p14="http://schemas.microsoft.com/office/powerpoint/2010/main" val="20707765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97F217-22F2-42FA-9288-660340FA44D8}" type="datetimeFigureOut">
              <a:rPr lang="fr-FR" smtClean="0"/>
              <a:t>13/10/2014</a:t>
            </a:fld>
            <a:endParaRPr lang="fr-F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EF5ADE-9239-409F-B177-4ED6A315A2D0}" type="slidenum">
              <a:rPr lang="fr-FR" smtClean="0"/>
              <a:t>‹#›</a:t>
            </a:fld>
            <a:endParaRPr lang="fr-FR"/>
          </a:p>
        </p:txBody>
      </p:sp>
    </p:spTree>
    <p:extLst>
      <p:ext uri="{BB962C8B-B14F-4D97-AF65-F5344CB8AC3E}">
        <p14:creationId xmlns:p14="http://schemas.microsoft.com/office/powerpoint/2010/main" val="25478382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hyperlink" Target="http://www.leparisien.fr/insolite/paris-il-vend-l-eau-de-la-seine-en-bouteille-07-10-2014-4194125.php" TargetMode="Externa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hyperlink" Target="http://www.metronews.fr/info/video-elle-promene-son-ours-polaire-en-pleine-rue-a-tokyo/mnjj!TRcExNCPoYJO2/" TargetMode="Externa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www.metronews.fr/x/metro/2014/10/09/BAkM3NMFvswjE/"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hyperlink" Target="https://fr.news.yahoo.com/video/londres-les-images-du-nouveau-102000649.html"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fr.news.yahoo.com/video/londres-les-images-du-nouveau-102000649.html" TargetMode="Externa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fr.news.yahoo.com/video/londres-les-images-du-nouveau-102000649.html" TargetMode="Externa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fr.news.yahoo.com/video/londres-les-images-du-nouveau-102000649.html" TargetMode="Externa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fr.news.yahoo.com/video/londres-les-images-du-nouveau-102000649.html" TargetMode="Externa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1" y="260648"/>
            <a:ext cx="8825717" cy="49685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395541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332656"/>
            <a:ext cx="9144000" cy="6247864"/>
          </a:xfrm>
          <a:prstGeom prst="rect">
            <a:avLst/>
          </a:prstGeom>
        </p:spPr>
        <p:txBody>
          <a:bodyPr wrap="square">
            <a:spAutoFit/>
          </a:bodyPr>
          <a:lstStyle/>
          <a:p>
            <a:r>
              <a:rPr lang="fr-FR" sz="8000" b="1" dirty="0">
                <a:latin typeface="Arial Black" panose="020B0A04020102020204" pitchFamily="34" charset="0"/>
              </a:rPr>
              <a:t>"La France est finie", la provocation d'un patron </a:t>
            </a:r>
            <a:r>
              <a:rPr lang="fr-FR" sz="8000" b="1" dirty="0" smtClean="0">
                <a:latin typeface="Arial Black" panose="020B0A04020102020204" pitchFamily="34" charset="0"/>
              </a:rPr>
              <a:t>anglais.</a:t>
            </a:r>
            <a:endParaRPr lang="fr-FR" sz="8000" b="1" dirty="0">
              <a:latin typeface="Arial Black" panose="020B0A04020102020204" pitchFamily="34" charset="0"/>
            </a:endParaRPr>
          </a:p>
        </p:txBody>
      </p:sp>
      <p:sp>
        <p:nvSpPr>
          <p:cNvPr id="3" name="Rectangle 2"/>
          <p:cNvSpPr/>
          <p:nvPr/>
        </p:nvSpPr>
        <p:spPr>
          <a:xfrm>
            <a:off x="-180528" y="1556792"/>
            <a:ext cx="3744416" cy="129614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216916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1" fill="hold" grpId="0" nodeType="clickEffect">
                                  <p:stCondLst>
                                    <p:cond delay="0"/>
                                  </p:stCondLst>
                                  <p:childTnLst>
                                    <p:animEffect transition="out" filter="barn(inVertic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332655"/>
            <a:ext cx="7920880" cy="53894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782300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124745"/>
            <a:ext cx="9144000" cy="5509200"/>
          </a:xfrm>
          <a:prstGeom prst="rect">
            <a:avLst/>
          </a:prstGeom>
        </p:spPr>
        <p:txBody>
          <a:bodyPr wrap="square">
            <a:spAutoFit/>
          </a:bodyPr>
          <a:lstStyle/>
          <a:p>
            <a:r>
              <a:rPr lang="fr-FR" sz="8800" dirty="0">
                <a:latin typeface="Arial Black" panose="020B0A04020102020204" pitchFamily="34" charset="0"/>
              </a:rPr>
              <a:t>Il vend l'eau de la Seine aux touristes "romantiques"</a:t>
            </a:r>
          </a:p>
        </p:txBody>
      </p:sp>
      <p:sp>
        <p:nvSpPr>
          <p:cNvPr id="3" name="Rectangle 2"/>
          <p:cNvSpPr/>
          <p:nvPr/>
        </p:nvSpPr>
        <p:spPr>
          <a:xfrm>
            <a:off x="-108520" y="2420888"/>
            <a:ext cx="7272808" cy="129614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Rectangle 3"/>
          <p:cNvSpPr/>
          <p:nvPr/>
        </p:nvSpPr>
        <p:spPr>
          <a:xfrm>
            <a:off x="4427984" y="1196752"/>
            <a:ext cx="3744416" cy="129614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157914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1" fill="hold" grpId="0" nodeType="clickEffect">
                                  <p:stCondLst>
                                    <p:cond delay="0"/>
                                  </p:stCondLst>
                                  <p:childTnLst>
                                    <p:animEffect transition="out" filter="barn(inVertic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6" presetClass="exit" presetSubtype="21" fill="hold" grpId="0" nodeType="clickEffect">
                                  <p:stCondLst>
                                    <p:cond delay="0"/>
                                  </p:stCondLst>
                                  <p:childTnLst>
                                    <p:animEffect transition="out" filter="barn(inVertical)">
                                      <p:cBhvr>
                                        <p:cTn id="11" dur="500"/>
                                        <p:tgtEl>
                                          <p:spTgt spid="4"/>
                                        </p:tgtEl>
                                      </p:cBhvr>
                                    </p:animEffect>
                                    <p:set>
                                      <p:cBhvr>
                                        <p:cTn id="12"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07504" y="153789"/>
            <a:ext cx="8928992" cy="6155531"/>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3200" b="1" i="0" u="none" strike="noStrike" cap="none" normalizeH="0" baseline="0" dirty="0" smtClean="0">
                <a:ln>
                  <a:noFill/>
                </a:ln>
                <a:solidFill>
                  <a:srgbClr val="000000"/>
                </a:solidFill>
                <a:effectLst/>
                <a:latin typeface="bree_serif"/>
                <a:cs typeface="Arial" pitchFamily="34" charset="0"/>
              </a:rPr>
              <a:t>Il vend l'eau de la Seine aux touristes "romantiques"</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2400" b="0" i="0" u="none" strike="noStrike" cap="none" normalizeH="0" baseline="0" dirty="0" smtClean="0">
                <a:ln>
                  <a:noFill/>
                </a:ln>
                <a:solidFill>
                  <a:srgbClr val="333333"/>
                </a:solidFill>
                <a:effectLst/>
                <a:cs typeface="Arial" pitchFamily="34" charset="0"/>
              </a:rPr>
              <a:t>Vendre l’eau de la Seine en bouteille en souvenir aux touristes du monde entier ? Ce n’est peut-être pas l’idée du siècle, mais elle peut générer un beau profit pour son détenteur. Christophe Carrier, un jeune contrôleur qualité dans l’aéronautique originaire de Pau, a eu cette idée en se promenant sur les quais de la capitale. "Je me suis dit : pourquoi les touristes ne ramèneraient-ils pas de l’eau de Paris, un peu de son romantisme, plutôt que les tours Eiffel made in China ? On ramène bien du sable du désert ", </a:t>
            </a:r>
            <a:r>
              <a:rPr kumimoji="0" lang="fr-FR" altLang="fr-FR" sz="2400" b="0" i="0" u="none" strike="noStrike" cap="none" normalizeH="0" baseline="0" dirty="0" err="1" smtClean="0">
                <a:ln>
                  <a:noFill/>
                </a:ln>
                <a:solidFill>
                  <a:srgbClr val="166294"/>
                </a:solidFill>
                <a:effectLst/>
                <a:latin typeface="inherit"/>
                <a:cs typeface="Arial" pitchFamily="34" charset="0"/>
                <a:hlinkClick r:id="rId2"/>
              </a:rPr>
              <a:t>a-t-il</a:t>
            </a:r>
            <a:r>
              <a:rPr kumimoji="0" lang="fr-FR" altLang="fr-FR" sz="2400" b="0" i="0" u="none" strike="noStrike" cap="none" normalizeH="0" baseline="0" dirty="0" smtClean="0">
                <a:ln>
                  <a:noFill/>
                </a:ln>
                <a:solidFill>
                  <a:srgbClr val="166294"/>
                </a:solidFill>
                <a:effectLst/>
                <a:latin typeface="inherit"/>
                <a:cs typeface="Arial" pitchFamily="34" charset="0"/>
                <a:hlinkClick r:id="rId2"/>
              </a:rPr>
              <a:t> confié </a:t>
            </a:r>
            <a:r>
              <a:rPr kumimoji="0" lang="fr-FR" altLang="fr-FR" sz="2400" b="0" i="0" u="none" strike="noStrike" cap="none" normalizeH="0" baseline="0" dirty="0" err="1" smtClean="0">
                <a:ln>
                  <a:noFill/>
                </a:ln>
                <a:solidFill>
                  <a:srgbClr val="166294"/>
                </a:solidFill>
                <a:effectLst/>
                <a:latin typeface="inherit"/>
                <a:cs typeface="Arial" pitchFamily="34" charset="0"/>
                <a:hlinkClick r:id="rId2"/>
              </a:rPr>
              <a:t>au</a:t>
            </a:r>
            <a:r>
              <a:rPr kumimoji="0" lang="fr-FR" altLang="fr-FR" sz="2400" b="0" i="1" u="none" strike="noStrike" cap="none" normalizeH="0" baseline="0" dirty="0" err="1" smtClean="0">
                <a:ln>
                  <a:noFill/>
                </a:ln>
                <a:solidFill>
                  <a:srgbClr val="166294"/>
                </a:solidFill>
                <a:effectLst/>
                <a:latin typeface="inherit"/>
                <a:cs typeface="Arial" pitchFamily="34" charset="0"/>
                <a:hlinkClick r:id="rId2"/>
              </a:rPr>
              <a:t>Parisien</a:t>
            </a:r>
            <a:r>
              <a:rPr kumimoji="0" lang="fr-FR" altLang="fr-FR" sz="2400" b="0" i="0" u="none" strike="noStrike" cap="none" normalizeH="0" baseline="0" dirty="0" smtClean="0">
                <a:ln>
                  <a:noFill/>
                </a:ln>
                <a:solidFill>
                  <a:srgbClr val="333333"/>
                </a:solidFill>
                <a:effectLst/>
                <a:cs typeface="Arial"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2400" b="0" i="0" u="none" strike="noStrike" cap="none" normalizeH="0" baseline="0" dirty="0" smtClean="0">
                <a:ln>
                  <a:noFill/>
                </a:ln>
                <a:solidFill>
                  <a:srgbClr val="333333"/>
                </a:solidFill>
                <a:effectLst/>
                <a:cs typeface="Arial" pitchFamily="34" charset="0"/>
              </a:rPr>
              <a:t>Le flacon contient 50 millilitres du "précieux" liquide et est vendu 6,9 euros sur Internet. Cela ne semble pas gêner l’activité du jeune homme. En six mois, Christophe Carrier aurait déjà vendu près de 300 fioles d’eau de la Seine, filtrée et mise en bouteille chez lui dans le troisième arrondissement de Paris.</a:t>
            </a:r>
            <a:endParaRPr kumimoji="0" lang="fr-FR" altLang="fr-FR" sz="40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7803461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548680"/>
            <a:ext cx="9144000" cy="4524315"/>
          </a:xfrm>
          <a:prstGeom prst="rect">
            <a:avLst/>
          </a:prstGeom>
        </p:spPr>
        <p:txBody>
          <a:bodyPr wrap="square">
            <a:spAutoFit/>
          </a:bodyPr>
          <a:lstStyle/>
          <a:p>
            <a:pPr fontAlgn="base"/>
            <a:r>
              <a:rPr lang="fr-FR" sz="7200" b="1" dirty="0" smtClean="0">
                <a:latin typeface="Arial Black" panose="020B0A04020102020204" pitchFamily="34" charset="0"/>
              </a:rPr>
              <a:t>Elle </a:t>
            </a:r>
            <a:r>
              <a:rPr lang="fr-FR" sz="7200" b="1" dirty="0">
                <a:latin typeface="Arial Black" panose="020B0A04020102020204" pitchFamily="34" charset="0"/>
              </a:rPr>
              <a:t>promène son ours polaire en pleine rue à Tokyo</a:t>
            </a:r>
          </a:p>
        </p:txBody>
      </p:sp>
      <p:sp>
        <p:nvSpPr>
          <p:cNvPr id="3" name="Rectangle 2"/>
          <p:cNvSpPr/>
          <p:nvPr/>
        </p:nvSpPr>
        <p:spPr>
          <a:xfrm>
            <a:off x="-252536" y="1628800"/>
            <a:ext cx="6264696" cy="129614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Rounded Rectangle 3">
            <a:hlinkClick r:id="rId2"/>
          </p:cNvPr>
          <p:cNvSpPr/>
          <p:nvPr/>
        </p:nvSpPr>
        <p:spPr>
          <a:xfrm>
            <a:off x="7668344" y="5949280"/>
            <a:ext cx="1368152"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En lire plus en ligne</a:t>
            </a:r>
            <a:endParaRPr lang="fr-FR" dirty="0"/>
          </a:p>
        </p:txBody>
      </p:sp>
    </p:spTree>
    <p:extLst>
      <p:ext uri="{BB962C8B-B14F-4D97-AF65-F5344CB8AC3E}">
        <p14:creationId xmlns:p14="http://schemas.microsoft.com/office/powerpoint/2010/main" val="2535672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1" fill="hold" grpId="0" nodeType="clickEffect">
                                  <p:stCondLst>
                                    <p:cond delay="0"/>
                                  </p:stCondLst>
                                  <p:childTnLst>
                                    <p:animEffect transition="out" filter="barn(inVertic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26755"/>
            <a:ext cx="9144000" cy="4154984"/>
          </a:xfrm>
          <a:prstGeom prst="rect">
            <a:avLst/>
          </a:prstGeom>
        </p:spPr>
        <p:txBody>
          <a:bodyPr wrap="square">
            <a:spAutoFit/>
          </a:bodyPr>
          <a:lstStyle/>
          <a:p>
            <a:r>
              <a:rPr lang="fr-FR" sz="8800" dirty="0">
                <a:latin typeface="Arial Black" panose="020B0A04020102020204" pitchFamily="34" charset="0"/>
              </a:rPr>
              <a:t>Voici le burger le plus cher d'Europe !</a:t>
            </a:r>
          </a:p>
        </p:txBody>
      </p:sp>
      <p:sp>
        <p:nvSpPr>
          <p:cNvPr id="3" name="Rectangle 2"/>
          <p:cNvSpPr/>
          <p:nvPr/>
        </p:nvSpPr>
        <p:spPr>
          <a:xfrm>
            <a:off x="4932040" y="332656"/>
            <a:ext cx="6264696" cy="129614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817353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1" fill="hold" grpId="0" nodeType="clickEffect">
                                  <p:stCondLst>
                                    <p:cond delay="0"/>
                                  </p:stCondLst>
                                  <p:childTnLst>
                                    <p:animEffect transition="out" filter="barn(inVertic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21782" t="19142" r="36559" b="4951"/>
          <a:stretch/>
        </p:blipFill>
        <p:spPr bwMode="auto">
          <a:xfrm>
            <a:off x="827584" y="116632"/>
            <a:ext cx="6408712" cy="65686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515016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197346"/>
            <a:ext cx="8568952" cy="5632311"/>
          </a:xfrm>
          <a:prstGeom prst="rect">
            <a:avLst/>
          </a:prstGeom>
        </p:spPr>
        <p:txBody>
          <a:bodyPr wrap="square">
            <a:spAutoFit/>
          </a:bodyPr>
          <a:lstStyle/>
          <a:p>
            <a:r>
              <a:rPr lang="fr-FR" sz="2400" dirty="0"/>
              <a:t>Chaque ingrédient revient en moyenne à 99 euros</a:t>
            </a:r>
            <a:r>
              <a:rPr lang="fr-FR" sz="2400" dirty="0" smtClean="0"/>
              <a:t>. Rien </a:t>
            </a:r>
            <a:r>
              <a:rPr lang="fr-FR" sz="2400" dirty="0"/>
              <a:t>d'étonnant vu la recette exceptionnelle : le steak est composé de 200 grammes de bœuf de </a:t>
            </a:r>
            <a:r>
              <a:rPr lang="fr-FR" sz="2400" dirty="0" err="1"/>
              <a:t>Kobé</a:t>
            </a:r>
            <a:r>
              <a:rPr lang="fr-FR" sz="2400" dirty="0"/>
              <a:t> émincé, 60 grammes de venaison de Nouvelle-Zélande, et fourré d'un jus de brie à la truffe noire. Homard canadien poché dans du safran iranien, caviar Béluga et œuf de canard fumé au bois de caryer agrémentent la viande, tandis que le chapeau est assaisonné d'un matcha japonais (sorte de thé vert), de mayonnaise et de couches de feuilles d'or comestibles. Le tout est arrosé d'un jus de mangue et champagne, parsemé de truffe blanche rappée.</a:t>
            </a:r>
          </a:p>
          <a:p>
            <a:r>
              <a:rPr lang="fr-FR" sz="2400" dirty="0"/>
              <a:t>Le burger dépasse à lui seul l'apport calorique journalier recommandé avec 2618 calories. Autant dire que vous ne mangerez qu'une fois ce jour-là... et peut-être gratuitement, le chef ayant lancé un concours sur le site </a:t>
            </a:r>
            <a:r>
              <a:rPr lang="fr-FR" sz="2400" dirty="0" err="1">
                <a:hlinkClick r:id="rId3"/>
              </a:rPr>
              <a:t>Groupon</a:t>
            </a:r>
            <a:r>
              <a:rPr lang="fr-FR" sz="2400" dirty="0">
                <a:hlinkClick r:id="rId3"/>
              </a:rPr>
              <a:t> UK </a:t>
            </a:r>
            <a:r>
              <a:rPr lang="fr-FR" sz="2400" dirty="0"/>
              <a:t>pour goûter à cette merveille sans débourser un sou.</a:t>
            </a:r>
          </a:p>
        </p:txBody>
      </p:sp>
    </p:spTree>
    <p:extLst>
      <p:ext uri="{BB962C8B-B14F-4D97-AF65-F5344CB8AC3E}">
        <p14:creationId xmlns:p14="http://schemas.microsoft.com/office/powerpoint/2010/main" val="20898246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7384"/>
            <a:ext cx="9144000" cy="3046988"/>
          </a:xfrm>
          <a:prstGeom prst="rect">
            <a:avLst/>
          </a:prstGeom>
          <a:solidFill>
            <a:schemeClr val="tx1"/>
          </a:solidFill>
        </p:spPr>
        <p:txBody>
          <a:bodyPr wrap="square" rtlCol="0">
            <a:spAutoFit/>
          </a:bodyPr>
          <a:lstStyle/>
          <a:p>
            <a:r>
              <a:rPr lang="fr-FR" sz="9600" dirty="0" smtClean="0">
                <a:solidFill>
                  <a:schemeClr val="bg1"/>
                </a:solidFill>
                <a:latin typeface="Arial Black" panose="020B0A04020102020204" pitchFamily="34" charset="0"/>
              </a:rPr>
              <a:t>Un peu de grammaire…</a:t>
            </a:r>
            <a:endParaRPr lang="fr-FR" sz="9600" dirty="0">
              <a:solidFill>
                <a:schemeClr val="bg1"/>
              </a:solidFill>
              <a:latin typeface="Arial Black" panose="020B0A04020102020204" pitchFamily="34" charset="0"/>
            </a:endParaRPr>
          </a:p>
        </p:txBody>
      </p:sp>
      <p:sp>
        <p:nvSpPr>
          <p:cNvPr id="3" name="TextBox 2"/>
          <p:cNvSpPr txBox="1"/>
          <p:nvPr/>
        </p:nvSpPr>
        <p:spPr>
          <a:xfrm>
            <a:off x="1403648" y="4221088"/>
            <a:ext cx="7056784" cy="1569660"/>
          </a:xfrm>
          <a:prstGeom prst="rect">
            <a:avLst/>
          </a:prstGeom>
          <a:noFill/>
        </p:spPr>
        <p:txBody>
          <a:bodyPr wrap="square" rtlCol="0">
            <a:spAutoFit/>
          </a:bodyPr>
          <a:lstStyle/>
          <a:p>
            <a:r>
              <a:rPr lang="fr-FR" sz="9600" dirty="0" smtClean="0"/>
              <a:t>Les adverbes</a:t>
            </a:r>
            <a:endParaRPr lang="fr-FR" sz="9600" dirty="0"/>
          </a:p>
        </p:txBody>
      </p:sp>
    </p:spTree>
    <p:extLst>
      <p:ext uri="{BB962C8B-B14F-4D97-AF65-F5344CB8AC3E}">
        <p14:creationId xmlns:p14="http://schemas.microsoft.com/office/powerpoint/2010/main" val="38769973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12648" y="980728"/>
            <a:ext cx="3450112" cy="8217634"/>
          </a:xfrm>
          <a:prstGeom prst="rect">
            <a:avLst/>
          </a:prstGeom>
        </p:spPr>
        <p:txBody>
          <a:bodyPr wrap="none">
            <a:spAutoFit/>
          </a:bodyPr>
          <a:lstStyle/>
          <a:p>
            <a:r>
              <a:rPr lang="fr-FR" sz="4400" dirty="0" smtClean="0"/>
              <a:t>furieusement</a:t>
            </a:r>
          </a:p>
          <a:p>
            <a:r>
              <a:rPr lang="fr-FR" sz="4400" dirty="0" smtClean="0"/>
              <a:t>méchamment</a:t>
            </a:r>
          </a:p>
          <a:p>
            <a:r>
              <a:rPr lang="fr-FR" sz="4400" dirty="0" smtClean="0"/>
              <a:t>fréquemment</a:t>
            </a:r>
          </a:p>
          <a:p>
            <a:r>
              <a:rPr lang="fr-FR" sz="4400" dirty="0" smtClean="0"/>
              <a:t>vivement</a:t>
            </a:r>
          </a:p>
          <a:p>
            <a:r>
              <a:rPr lang="fr-FR" sz="4400" dirty="0" smtClean="0"/>
              <a:t>vraiment</a:t>
            </a:r>
          </a:p>
          <a:p>
            <a:r>
              <a:rPr lang="fr-FR" sz="4400" dirty="0" smtClean="0"/>
              <a:t>follement</a:t>
            </a:r>
          </a:p>
          <a:p>
            <a:r>
              <a:rPr lang="fr-FR" sz="4400" dirty="0" smtClean="0"/>
              <a:t>aveuglément</a:t>
            </a:r>
          </a:p>
          <a:p>
            <a:r>
              <a:rPr lang="fr-FR" sz="4400" dirty="0" smtClean="0"/>
              <a:t>précisément</a:t>
            </a:r>
          </a:p>
          <a:p>
            <a:endParaRPr lang="fr-FR" sz="4400" dirty="0" smtClean="0"/>
          </a:p>
          <a:p>
            <a:endParaRPr lang="fr-FR" sz="4400" dirty="0" smtClean="0"/>
          </a:p>
          <a:p>
            <a:endParaRPr lang="fr-FR" sz="4400" dirty="0" smtClean="0"/>
          </a:p>
          <a:p>
            <a:endParaRPr lang="fr-FR" sz="4400" dirty="0"/>
          </a:p>
        </p:txBody>
      </p:sp>
    </p:spTree>
    <p:extLst>
      <p:ext uri="{BB962C8B-B14F-4D97-AF65-F5344CB8AC3E}">
        <p14:creationId xmlns:p14="http://schemas.microsoft.com/office/powerpoint/2010/main" val="28797481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250" y="447675"/>
            <a:ext cx="8953500" cy="5962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893183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197346"/>
            <a:ext cx="10585176" cy="5262979"/>
          </a:xfrm>
          <a:prstGeom prst="rect">
            <a:avLst/>
          </a:prstGeom>
        </p:spPr>
        <p:txBody>
          <a:bodyPr wrap="square">
            <a:spAutoFit/>
          </a:bodyPr>
          <a:lstStyle/>
          <a:p>
            <a:r>
              <a:rPr lang="fr-FR" sz="2800" b="1" dirty="0"/>
              <a:t>Exercice </a:t>
            </a:r>
            <a:r>
              <a:rPr lang="fr-FR" sz="2800" b="1" dirty="0" smtClean="0"/>
              <a:t>- </a:t>
            </a:r>
            <a:r>
              <a:rPr lang="fr-FR" sz="2800" b="1" dirty="0"/>
              <a:t>transformez ces adjectifs en adverbes</a:t>
            </a:r>
          </a:p>
          <a:p>
            <a:r>
              <a:rPr lang="fr-FR" sz="2800" dirty="0"/>
              <a:t>difficile :     </a:t>
            </a:r>
            <a:r>
              <a:rPr lang="fr-FR" sz="2800" dirty="0" smtClean="0"/>
              <a:t>___________</a:t>
            </a:r>
            <a:r>
              <a:rPr lang="fr-FR" sz="2800" dirty="0"/>
              <a:t>          </a:t>
            </a:r>
            <a:r>
              <a:rPr lang="fr-FR" sz="2800" dirty="0" smtClean="0"/>
              <a:t>partiel</a:t>
            </a:r>
            <a:r>
              <a:rPr lang="fr-FR" sz="2800" dirty="0"/>
              <a:t> :            ___________</a:t>
            </a:r>
          </a:p>
          <a:p>
            <a:r>
              <a:rPr lang="fr-FR" sz="2800" dirty="0"/>
              <a:t>particulier </a:t>
            </a:r>
            <a:r>
              <a:rPr lang="fr-FR" sz="2800" dirty="0" smtClean="0"/>
              <a:t>:___________</a:t>
            </a:r>
            <a:r>
              <a:rPr lang="fr-FR" sz="2800" dirty="0"/>
              <a:t>          </a:t>
            </a:r>
            <a:r>
              <a:rPr lang="fr-FR" sz="2800" dirty="0" smtClean="0"/>
              <a:t>fidèle</a:t>
            </a:r>
            <a:r>
              <a:rPr lang="fr-FR" sz="2800" dirty="0"/>
              <a:t> :             ___________</a:t>
            </a:r>
          </a:p>
          <a:p>
            <a:r>
              <a:rPr lang="fr-FR" sz="2800" dirty="0"/>
              <a:t>amical :       </a:t>
            </a:r>
            <a:r>
              <a:rPr lang="fr-FR" sz="2800" dirty="0" smtClean="0"/>
              <a:t>___________</a:t>
            </a:r>
            <a:r>
              <a:rPr lang="fr-FR" sz="2800" dirty="0"/>
              <a:t>          </a:t>
            </a:r>
            <a:r>
              <a:rPr lang="fr-FR" sz="2800" dirty="0" smtClean="0"/>
              <a:t>régulier</a:t>
            </a:r>
            <a:r>
              <a:rPr lang="fr-FR" sz="2800" dirty="0"/>
              <a:t> :          ___________</a:t>
            </a:r>
          </a:p>
          <a:p>
            <a:r>
              <a:rPr lang="fr-FR" sz="2800" dirty="0"/>
              <a:t>joli :             </a:t>
            </a:r>
            <a:r>
              <a:rPr lang="fr-FR" sz="2800" dirty="0" smtClean="0"/>
              <a:t>__________</a:t>
            </a:r>
            <a:r>
              <a:rPr lang="fr-FR" sz="2800" dirty="0"/>
              <a:t>            </a:t>
            </a:r>
            <a:r>
              <a:rPr lang="fr-FR" sz="2800" dirty="0" smtClean="0"/>
              <a:t>grand</a:t>
            </a:r>
            <a:r>
              <a:rPr lang="fr-FR" sz="2800" dirty="0"/>
              <a:t> :             ___________</a:t>
            </a:r>
          </a:p>
          <a:p>
            <a:r>
              <a:rPr lang="fr-FR" sz="2800" dirty="0"/>
              <a:t>fier :            </a:t>
            </a:r>
            <a:r>
              <a:rPr lang="fr-FR" sz="2800" dirty="0" smtClean="0"/>
              <a:t>___________</a:t>
            </a:r>
            <a:r>
              <a:rPr lang="fr-FR" sz="2800" dirty="0"/>
              <a:t>          </a:t>
            </a:r>
            <a:r>
              <a:rPr lang="fr-FR" sz="2800" dirty="0" smtClean="0"/>
              <a:t>surprenant</a:t>
            </a:r>
            <a:r>
              <a:rPr lang="fr-FR" sz="2800" dirty="0"/>
              <a:t> :     ____________</a:t>
            </a:r>
          </a:p>
          <a:p>
            <a:r>
              <a:rPr lang="fr-FR" sz="2800" dirty="0"/>
              <a:t>franc :         </a:t>
            </a:r>
            <a:r>
              <a:rPr lang="fr-FR" sz="2800" dirty="0" smtClean="0"/>
              <a:t>___________</a:t>
            </a:r>
            <a:r>
              <a:rPr lang="fr-FR" sz="2800" dirty="0"/>
              <a:t>          </a:t>
            </a:r>
            <a:r>
              <a:rPr lang="fr-FR" sz="2800" dirty="0" smtClean="0"/>
              <a:t>méchant</a:t>
            </a:r>
            <a:r>
              <a:rPr lang="fr-FR" sz="2800" dirty="0"/>
              <a:t> :        _____________</a:t>
            </a:r>
          </a:p>
          <a:p>
            <a:r>
              <a:rPr lang="fr-FR" sz="2800" dirty="0"/>
              <a:t>récent :       </a:t>
            </a:r>
            <a:r>
              <a:rPr lang="fr-FR" sz="2800" dirty="0" smtClean="0"/>
              <a:t>____________</a:t>
            </a:r>
            <a:r>
              <a:rPr lang="fr-FR" sz="2800" dirty="0"/>
              <a:t>       </a:t>
            </a:r>
            <a:r>
              <a:rPr lang="fr-FR" sz="2800" dirty="0" smtClean="0"/>
              <a:t>gai</a:t>
            </a:r>
            <a:r>
              <a:rPr lang="fr-FR" sz="2800" dirty="0"/>
              <a:t> :                 ____________</a:t>
            </a:r>
          </a:p>
          <a:p>
            <a:r>
              <a:rPr lang="fr-FR" sz="2800" dirty="0"/>
              <a:t>énorme :    </a:t>
            </a:r>
            <a:r>
              <a:rPr lang="fr-FR" sz="2800" dirty="0" smtClean="0"/>
              <a:t>____________</a:t>
            </a:r>
            <a:r>
              <a:rPr lang="fr-FR" sz="2800" dirty="0"/>
              <a:t>       </a:t>
            </a:r>
            <a:r>
              <a:rPr lang="fr-FR" sz="2800" dirty="0" smtClean="0"/>
              <a:t>gentil</a:t>
            </a:r>
            <a:r>
              <a:rPr lang="fr-FR" sz="2800" dirty="0"/>
              <a:t> :             ___________</a:t>
            </a:r>
          </a:p>
          <a:p>
            <a:r>
              <a:rPr lang="fr-FR" sz="2800" dirty="0"/>
              <a:t>absolu :      </a:t>
            </a:r>
            <a:r>
              <a:rPr lang="fr-FR" sz="2800" dirty="0" smtClean="0"/>
              <a:t>____________</a:t>
            </a:r>
            <a:r>
              <a:rPr lang="fr-FR" sz="2800" dirty="0"/>
              <a:t>       </a:t>
            </a:r>
            <a:r>
              <a:rPr lang="fr-FR" sz="2800" dirty="0" smtClean="0"/>
              <a:t>savant</a:t>
            </a:r>
            <a:r>
              <a:rPr lang="fr-FR" sz="2800" dirty="0"/>
              <a:t> :            ____________</a:t>
            </a:r>
          </a:p>
          <a:p>
            <a:r>
              <a:rPr lang="fr-FR" sz="2800" dirty="0"/>
              <a:t>courant :    </a:t>
            </a:r>
            <a:r>
              <a:rPr lang="fr-FR" sz="2800" dirty="0" smtClean="0"/>
              <a:t>____________</a:t>
            </a:r>
            <a:r>
              <a:rPr lang="fr-FR" sz="2800" dirty="0"/>
              <a:t>       </a:t>
            </a:r>
            <a:r>
              <a:rPr lang="fr-FR" sz="2800" dirty="0" smtClean="0"/>
              <a:t>fréquent</a:t>
            </a:r>
            <a:r>
              <a:rPr lang="fr-FR" sz="2800" dirty="0"/>
              <a:t> :        ___________</a:t>
            </a:r>
          </a:p>
          <a:p>
            <a:r>
              <a:rPr lang="fr-FR" sz="2800" dirty="0"/>
              <a:t> </a:t>
            </a:r>
          </a:p>
        </p:txBody>
      </p:sp>
    </p:spTree>
    <p:extLst>
      <p:ext uri="{BB962C8B-B14F-4D97-AF65-F5344CB8AC3E}">
        <p14:creationId xmlns:p14="http://schemas.microsoft.com/office/powerpoint/2010/main" val="21295502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536" y="548680"/>
            <a:ext cx="6462464" cy="5262979"/>
          </a:xfrm>
          <a:prstGeom prst="rect">
            <a:avLst/>
          </a:prstGeom>
        </p:spPr>
        <p:txBody>
          <a:bodyPr wrap="square">
            <a:spAutoFit/>
          </a:bodyPr>
          <a:lstStyle/>
          <a:p>
            <a:r>
              <a:rPr lang="fr-FR" sz="2800" b="1" dirty="0"/>
              <a:t>Réponses à </a:t>
            </a:r>
            <a:r>
              <a:rPr lang="fr-FR" sz="2800" b="1" dirty="0" smtClean="0"/>
              <a:t>l’exercice</a:t>
            </a:r>
          </a:p>
          <a:p>
            <a:endParaRPr lang="fr-FR" sz="2800" b="1" dirty="0"/>
          </a:p>
          <a:p>
            <a:r>
              <a:rPr lang="fr-FR" sz="2800" dirty="0"/>
              <a:t>difficilement               partiellement</a:t>
            </a:r>
          </a:p>
          <a:p>
            <a:r>
              <a:rPr lang="fr-FR" sz="2800" dirty="0"/>
              <a:t>particulièrement        </a:t>
            </a:r>
            <a:r>
              <a:rPr lang="fr-FR" sz="2800" dirty="0" smtClean="0"/>
              <a:t>fidèlement</a:t>
            </a:r>
            <a:endParaRPr lang="fr-FR" sz="2800" dirty="0"/>
          </a:p>
          <a:p>
            <a:r>
              <a:rPr lang="fr-FR" sz="2800" dirty="0"/>
              <a:t>amicalement               </a:t>
            </a:r>
            <a:r>
              <a:rPr lang="fr-FR" sz="2800" dirty="0" smtClean="0"/>
              <a:t>régulièrement</a:t>
            </a:r>
            <a:endParaRPr lang="fr-FR" sz="2800" dirty="0"/>
          </a:p>
          <a:p>
            <a:r>
              <a:rPr lang="fr-FR" sz="2800" dirty="0"/>
              <a:t>joliment                       grandement</a:t>
            </a:r>
          </a:p>
          <a:p>
            <a:r>
              <a:rPr lang="fr-FR" sz="2800" dirty="0"/>
              <a:t>fièrement                    surprenamment</a:t>
            </a:r>
          </a:p>
          <a:p>
            <a:r>
              <a:rPr lang="fr-FR" sz="2800" dirty="0"/>
              <a:t>franchement               </a:t>
            </a:r>
            <a:r>
              <a:rPr lang="fr-FR" sz="2800" dirty="0" smtClean="0"/>
              <a:t>méchamment</a:t>
            </a:r>
            <a:endParaRPr lang="fr-FR" sz="2800" dirty="0"/>
          </a:p>
          <a:p>
            <a:r>
              <a:rPr lang="fr-FR" sz="2800" dirty="0"/>
              <a:t>récemment                 </a:t>
            </a:r>
            <a:r>
              <a:rPr lang="fr-FR" sz="2800" dirty="0" smtClean="0"/>
              <a:t>gaiment</a:t>
            </a:r>
            <a:endParaRPr lang="fr-FR" sz="2800" dirty="0"/>
          </a:p>
          <a:p>
            <a:r>
              <a:rPr lang="fr-FR" sz="2800" dirty="0"/>
              <a:t>énormément              </a:t>
            </a:r>
            <a:r>
              <a:rPr lang="fr-FR" sz="2800" dirty="0" smtClean="0"/>
              <a:t>gentiment</a:t>
            </a:r>
            <a:endParaRPr lang="fr-FR" sz="2800" dirty="0"/>
          </a:p>
          <a:p>
            <a:r>
              <a:rPr lang="fr-FR" sz="2800" dirty="0"/>
              <a:t>absolument                </a:t>
            </a:r>
            <a:r>
              <a:rPr lang="fr-FR" sz="2800" dirty="0" smtClean="0"/>
              <a:t>savamment</a:t>
            </a:r>
            <a:endParaRPr lang="fr-FR" sz="2800" dirty="0"/>
          </a:p>
          <a:p>
            <a:r>
              <a:rPr lang="fr-FR" sz="2800" dirty="0"/>
              <a:t>couramment              </a:t>
            </a:r>
            <a:r>
              <a:rPr lang="fr-FR" sz="2800" dirty="0" smtClean="0"/>
              <a:t>fréquemment</a:t>
            </a:r>
            <a:endParaRPr lang="fr-FR" sz="2800" dirty="0"/>
          </a:p>
        </p:txBody>
      </p:sp>
    </p:spTree>
    <p:extLst>
      <p:ext uri="{BB962C8B-B14F-4D97-AF65-F5344CB8AC3E}">
        <p14:creationId xmlns:p14="http://schemas.microsoft.com/office/powerpoint/2010/main" val="353452166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07" y="4521"/>
            <a:ext cx="8460432" cy="584775"/>
          </a:xfrm>
          <a:prstGeom prst="rect">
            <a:avLst/>
          </a:prstGeom>
        </p:spPr>
        <p:txBody>
          <a:bodyPr wrap="square">
            <a:spAutoFit/>
          </a:bodyPr>
          <a:lstStyle/>
          <a:p>
            <a:r>
              <a:rPr lang="fr-FR" sz="3200" b="1" dirty="0"/>
              <a:t>Londres: les images du nouveau métro, très chic!</a:t>
            </a:r>
          </a:p>
        </p:txBody>
      </p:sp>
      <p:pic>
        <p:nvPicPr>
          <p:cNvPr id="2050" name="Picture 2">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0848" y="1666948"/>
            <a:ext cx="8125608" cy="45539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1942012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7384"/>
            <a:ext cx="9144120" cy="6986528"/>
          </a:xfrm>
          <a:prstGeom prst="rect">
            <a:avLst/>
          </a:prstGeom>
          <a:noFill/>
        </p:spPr>
        <p:txBody>
          <a:bodyPr wrap="square" rtlCol="0">
            <a:spAutoFit/>
          </a:bodyPr>
          <a:lstStyle/>
          <a:p>
            <a:r>
              <a:rPr lang="fr-FR" sz="3200" dirty="0" smtClean="0"/>
              <a:t>Les lignes? </a:t>
            </a:r>
          </a:p>
          <a:p>
            <a:endParaRPr lang="fr-FR" sz="3200" dirty="0" smtClean="0"/>
          </a:p>
          <a:p>
            <a:r>
              <a:rPr lang="fr-FR" sz="3200" dirty="0" smtClean="0"/>
              <a:t>Combien de nouvelles fonctionnalités?</a:t>
            </a:r>
          </a:p>
          <a:p>
            <a:endParaRPr lang="fr-FR" sz="3200" dirty="0" smtClean="0"/>
          </a:p>
          <a:p>
            <a:r>
              <a:rPr lang="fr-FR" sz="3200" dirty="0" smtClean="0"/>
              <a:t>Quand? (un adverbe..)</a:t>
            </a:r>
          </a:p>
          <a:p>
            <a:endParaRPr lang="fr-FR" sz="3200" dirty="0" smtClean="0"/>
          </a:p>
          <a:p>
            <a:r>
              <a:rPr lang="fr-FR" sz="3200" dirty="0" smtClean="0"/>
              <a:t>Combien de voyageurs par an sur la ligne de Piccadilly?</a:t>
            </a:r>
          </a:p>
          <a:p>
            <a:endParaRPr lang="fr-FR" sz="3200" dirty="0" smtClean="0"/>
          </a:p>
          <a:p>
            <a:r>
              <a:rPr lang="fr-FR" sz="3200" dirty="0" smtClean="0"/>
              <a:t>Augmentation prévue en 2020?  </a:t>
            </a:r>
          </a:p>
          <a:p>
            <a:endParaRPr lang="fr-FR" sz="3200" dirty="0" smtClean="0"/>
          </a:p>
          <a:p>
            <a:r>
              <a:rPr lang="fr-FR" sz="3200" dirty="0" smtClean="0"/>
              <a:t>Quelles améliorations?</a:t>
            </a:r>
          </a:p>
          <a:p>
            <a:endParaRPr lang="fr-FR" sz="3200" dirty="0" smtClean="0"/>
          </a:p>
          <a:p>
            <a:r>
              <a:rPr lang="fr-FR" sz="3200" dirty="0" smtClean="0"/>
              <a:t>Population actuelle?                                 En 2030?</a:t>
            </a:r>
          </a:p>
        </p:txBody>
      </p:sp>
      <p:pic>
        <p:nvPicPr>
          <p:cNvPr id="3" name="Picture 2">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0272" y="192857"/>
            <a:ext cx="1979832" cy="11095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380042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7384"/>
            <a:ext cx="9144120" cy="6986528"/>
          </a:xfrm>
          <a:prstGeom prst="rect">
            <a:avLst/>
          </a:prstGeom>
          <a:noFill/>
        </p:spPr>
        <p:txBody>
          <a:bodyPr wrap="square" rtlCol="0">
            <a:spAutoFit/>
          </a:bodyPr>
          <a:lstStyle/>
          <a:p>
            <a:r>
              <a:rPr lang="fr-FR" sz="3200" dirty="0" smtClean="0"/>
              <a:t>Les lignes? </a:t>
            </a:r>
          </a:p>
          <a:p>
            <a:endParaRPr lang="fr-FR" sz="3200" dirty="0" smtClean="0"/>
          </a:p>
          <a:p>
            <a:r>
              <a:rPr lang="fr-FR" sz="3200" dirty="0" smtClean="0"/>
              <a:t>Combien de nouvelles fonctionnalités?</a:t>
            </a:r>
          </a:p>
          <a:p>
            <a:endParaRPr lang="fr-FR" sz="3200" dirty="0" smtClean="0"/>
          </a:p>
          <a:p>
            <a:r>
              <a:rPr lang="fr-FR" sz="3200" dirty="0" smtClean="0"/>
              <a:t>Quand? (un adverbe..)</a:t>
            </a:r>
          </a:p>
          <a:p>
            <a:endParaRPr lang="fr-FR" sz="3200" dirty="0" smtClean="0"/>
          </a:p>
          <a:p>
            <a:r>
              <a:rPr lang="fr-FR" sz="3200" dirty="0" smtClean="0"/>
              <a:t>Combien de voyageurs par an sur la ligne de Piccadilly?</a:t>
            </a:r>
          </a:p>
          <a:p>
            <a:endParaRPr lang="fr-FR" sz="3200" dirty="0" smtClean="0"/>
          </a:p>
          <a:p>
            <a:r>
              <a:rPr lang="fr-FR" sz="3200" dirty="0" smtClean="0"/>
              <a:t>Augmentation prévue en 2020?  </a:t>
            </a:r>
          </a:p>
          <a:p>
            <a:endParaRPr lang="fr-FR" sz="3200" dirty="0" smtClean="0"/>
          </a:p>
          <a:p>
            <a:r>
              <a:rPr lang="fr-FR" sz="3200" dirty="0" smtClean="0"/>
              <a:t>Quelles améliorations?</a:t>
            </a:r>
          </a:p>
          <a:p>
            <a:endParaRPr lang="fr-FR" sz="3200" dirty="0" smtClean="0"/>
          </a:p>
          <a:p>
            <a:r>
              <a:rPr lang="fr-FR" sz="3200" dirty="0" smtClean="0"/>
              <a:t>Population actuelle?                                 En 2030?</a:t>
            </a:r>
          </a:p>
        </p:txBody>
      </p:sp>
      <p:pic>
        <p:nvPicPr>
          <p:cNvPr id="3" name="Picture 2">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0272" y="192857"/>
            <a:ext cx="1979832" cy="11095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9640741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7384"/>
            <a:ext cx="9144120" cy="6986528"/>
          </a:xfrm>
          <a:prstGeom prst="rect">
            <a:avLst/>
          </a:prstGeom>
          <a:noFill/>
        </p:spPr>
        <p:txBody>
          <a:bodyPr wrap="square" rtlCol="0">
            <a:spAutoFit/>
          </a:bodyPr>
          <a:lstStyle/>
          <a:p>
            <a:r>
              <a:rPr lang="fr-FR" sz="3200" dirty="0" smtClean="0"/>
              <a:t>Les lignes? </a:t>
            </a:r>
          </a:p>
          <a:p>
            <a:endParaRPr lang="fr-FR" sz="3200" dirty="0" smtClean="0"/>
          </a:p>
          <a:p>
            <a:r>
              <a:rPr lang="fr-FR" sz="3200" dirty="0" smtClean="0"/>
              <a:t>Combien de nouvelles fonctionnalités?</a:t>
            </a:r>
          </a:p>
          <a:p>
            <a:endParaRPr lang="fr-FR" sz="3200" dirty="0" smtClean="0"/>
          </a:p>
          <a:p>
            <a:r>
              <a:rPr lang="fr-FR" sz="3200" dirty="0" smtClean="0"/>
              <a:t>Quand? (un adverbe..)</a:t>
            </a:r>
          </a:p>
          <a:p>
            <a:endParaRPr lang="fr-FR" sz="3200" dirty="0" smtClean="0"/>
          </a:p>
          <a:p>
            <a:r>
              <a:rPr lang="fr-FR" sz="3200" dirty="0" smtClean="0"/>
              <a:t>Combien de voyageurs par an sur la ligne de Piccadilly?</a:t>
            </a:r>
          </a:p>
          <a:p>
            <a:endParaRPr lang="fr-FR" sz="3200" dirty="0" smtClean="0"/>
          </a:p>
          <a:p>
            <a:r>
              <a:rPr lang="fr-FR" sz="3200" dirty="0" smtClean="0"/>
              <a:t>Augmentation prévue en 2020?  </a:t>
            </a:r>
          </a:p>
          <a:p>
            <a:endParaRPr lang="fr-FR" sz="3200" dirty="0" smtClean="0"/>
          </a:p>
          <a:p>
            <a:r>
              <a:rPr lang="fr-FR" sz="3200" dirty="0" smtClean="0"/>
              <a:t>Quelles améliorations?</a:t>
            </a:r>
          </a:p>
          <a:p>
            <a:endParaRPr lang="fr-FR" sz="3200" dirty="0" smtClean="0"/>
          </a:p>
          <a:p>
            <a:r>
              <a:rPr lang="fr-FR" sz="3200" dirty="0" smtClean="0"/>
              <a:t>Population actuelle?                                 En 2030?</a:t>
            </a:r>
          </a:p>
        </p:txBody>
      </p:sp>
      <p:pic>
        <p:nvPicPr>
          <p:cNvPr id="3" name="Picture 2">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0272" y="192857"/>
            <a:ext cx="1979832" cy="11095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9268069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7384"/>
            <a:ext cx="9144120" cy="6986528"/>
          </a:xfrm>
          <a:prstGeom prst="rect">
            <a:avLst/>
          </a:prstGeom>
          <a:noFill/>
        </p:spPr>
        <p:txBody>
          <a:bodyPr wrap="square" rtlCol="0">
            <a:spAutoFit/>
          </a:bodyPr>
          <a:lstStyle/>
          <a:p>
            <a:r>
              <a:rPr lang="fr-FR" sz="3200" dirty="0" smtClean="0"/>
              <a:t>Les lignes? </a:t>
            </a:r>
          </a:p>
          <a:p>
            <a:endParaRPr lang="fr-FR" sz="3200" dirty="0" smtClean="0"/>
          </a:p>
          <a:p>
            <a:r>
              <a:rPr lang="fr-FR" sz="3200" dirty="0" smtClean="0"/>
              <a:t>Combien de nouvelles fonctionnalités?</a:t>
            </a:r>
          </a:p>
          <a:p>
            <a:endParaRPr lang="fr-FR" sz="3200" dirty="0" smtClean="0"/>
          </a:p>
          <a:p>
            <a:r>
              <a:rPr lang="fr-FR" sz="3200" dirty="0" smtClean="0"/>
              <a:t>Quand? (un adverbe..)</a:t>
            </a:r>
          </a:p>
          <a:p>
            <a:endParaRPr lang="fr-FR" sz="3200" dirty="0" smtClean="0"/>
          </a:p>
          <a:p>
            <a:r>
              <a:rPr lang="fr-FR" sz="3200" dirty="0" smtClean="0"/>
              <a:t>Combien de voyageurs par an sur la ligne de Piccadilly?</a:t>
            </a:r>
          </a:p>
          <a:p>
            <a:endParaRPr lang="fr-FR" sz="3200" dirty="0" smtClean="0"/>
          </a:p>
          <a:p>
            <a:r>
              <a:rPr lang="fr-FR" sz="3200" dirty="0" smtClean="0"/>
              <a:t>Augmentation prévue en 2020?  </a:t>
            </a:r>
          </a:p>
          <a:p>
            <a:endParaRPr lang="fr-FR" sz="3200" dirty="0" smtClean="0"/>
          </a:p>
          <a:p>
            <a:r>
              <a:rPr lang="fr-FR" sz="3200" dirty="0" smtClean="0"/>
              <a:t>Quelles améliorations?</a:t>
            </a:r>
          </a:p>
          <a:p>
            <a:endParaRPr lang="fr-FR" sz="3200" dirty="0" smtClean="0"/>
          </a:p>
          <a:p>
            <a:r>
              <a:rPr lang="fr-FR" sz="3200" dirty="0" smtClean="0"/>
              <a:t>Population actuelle?                                 En 2030?</a:t>
            </a:r>
          </a:p>
        </p:txBody>
      </p:sp>
      <p:pic>
        <p:nvPicPr>
          <p:cNvPr id="3" name="Picture 2">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0272" y="192857"/>
            <a:ext cx="1979832" cy="11095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2261698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1127"/>
            <a:ext cx="9144000" cy="2215991"/>
          </a:xfrm>
          <a:prstGeom prst="rect">
            <a:avLst/>
          </a:prstGeom>
          <a:solidFill>
            <a:schemeClr val="tx1"/>
          </a:solidFill>
        </p:spPr>
        <p:txBody>
          <a:bodyPr wrap="square" rtlCol="0">
            <a:spAutoFit/>
          </a:bodyPr>
          <a:lstStyle/>
          <a:p>
            <a:r>
              <a:rPr lang="fr-FR" sz="13800" dirty="0" smtClean="0">
                <a:solidFill>
                  <a:schemeClr val="bg1"/>
                </a:solidFill>
                <a:latin typeface="Arial Black" panose="020B0A04020102020204" pitchFamily="34" charset="0"/>
              </a:rPr>
              <a:t>5 mots…</a:t>
            </a:r>
            <a:endParaRPr lang="fr-FR" sz="13800" dirty="0">
              <a:solidFill>
                <a:schemeClr val="bg1"/>
              </a:solidFill>
              <a:latin typeface="Arial Black" panose="020B0A04020102020204" pitchFamily="34" charset="0"/>
            </a:endParaRPr>
          </a:p>
        </p:txBody>
      </p:sp>
    </p:spTree>
    <p:extLst>
      <p:ext uri="{BB962C8B-B14F-4D97-AF65-F5344CB8AC3E}">
        <p14:creationId xmlns:p14="http://schemas.microsoft.com/office/powerpoint/2010/main" val="21646966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http://news.bbcimg.co.uk/media/images/78174000/jpg/_78174747_strik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404664"/>
            <a:ext cx="8704967" cy="4896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71912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535" y="188640"/>
            <a:ext cx="8942930" cy="50405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483226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1" y="188640"/>
            <a:ext cx="8832981" cy="49685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077460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mbedded image permalin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0"/>
            <a:ext cx="7061821" cy="70618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90474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7384"/>
            <a:ext cx="9540552" cy="3631763"/>
          </a:xfrm>
          <a:prstGeom prst="rect">
            <a:avLst/>
          </a:prstGeom>
          <a:solidFill>
            <a:schemeClr val="tx1"/>
          </a:solidFill>
        </p:spPr>
        <p:txBody>
          <a:bodyPr wrap="square" rtlCol="0">
            <a:spAutoFit/>
          </a:bodyPr>
          <a:lstStyle/>
          <a:p>
            <a:r>
              <a:rPr lang="fr-FR" sz="11500" dirty="0" smtClean="0">
                <a:solidFill>
                  <a:schemeClr val="bg1"/>
                </a:solidFill>
                <a:latin typeface="Arial Black" panose="020B0A04020102020204" pitchFamily="34" charset="0"/>
              </a:rPr>
              <a:t>Quel point commun?</a:t>
            </a:r>
            <a:endParaRPr lang="fr-FR" sz="11500" dirty="0">
              <a:solidFill>
                <a:schemeClr val="bg1"/>
              </a:solidFill>
              <a:latin typeface="Arial Black" panose="020B0A04020102020204" pitchFamily="34" charset="0"/>
            </a:endParaRPr>
          </a:p>
        </p:txBody>
      </p:sp>
    </p:spTree>
    <p:extLst>
      <p:ext uri="{BB962C8B-B14F-4D97-AF65-F5344CB8AC3E}">
        <p14:creationId xmlns:p14="http://schemas.microsoft.com/office/powerpoint/2010/main" val="1902386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3.bp.blogspot.com/-kyaWxnla2VY/T2Babw2XiiI/AAAAAAAABcE/ppaL4mGMrrQ/s1600/Kevin+Pietersen+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116632"/>
            <a:ext cx="2840732" cy="4248472"/>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data:image/jpeg;base64,/9j/4AAQSkZJRgABAQAAAQABAAD/2wCEAAkGBxQTEhUUExQVFBQXFxoVFxgVFxcXFRgXFBcXFxUUFxQYHCggGBolHBQVITEhJSkrLi4uFx8zODMsNygtLisBCgoKDg0OGxAQGiwkHCQsLCwsLCwsLCwsLCwsLCwsLCwsLCwsLCwsLCwsLCwsLCwsLCwsLCwsLCwsLCwsLCwsLP/AABEIALcBEwMBIgACEQEDEQH/xAAbAAACAwEBAQAAAAAAAAAAAAAEBQIDBgABB//EAD0QAAEDAgQDBgUCAwgCAwAAAAEAAhEDIQQSMUEFUWEGInGBkaETMrHB8ELRI+HxBxQzUmJykqKCshYkwv/EABkBAAMBAQEAAAAAAAAAAAAAAAABAgMEBf/EACIRAQEAAgIDAQACAwAAAAAAAAABAhEhMQMSUUEikTJxgf/aAAwDAQACEQMRAD8A+JKYUQpgKTegKULgpBAcAptC4BE0aSQeUqaIJAXjnARGqryE3S7ESc4uU20lKlSVrWJbU9ZRRDqN1Cky6NcLSpNCmyVeykF5QdyRDBAlIwxrAWiJEg7WU3PBbmmBInoqeJ0IcWtEgCd9HRZJyYsTHtY/0Sl2rTR0xIOUh3h6/ngV78OQTOg/e/slvDqL2nM3a5B3BAN/+SZYQ53xoSA7XcPgD09krkfqqdQKizD7pxw/Dio4iQCc0A27wBMeyFqsk5TIdrpaOh0OnsiZSlcbADqN14WJi3DiVz6CpJYKMrhhRqmBpLx1OyAW1KcWKqw7S0BzDB5bHxR/wgTdQw9Hu+ZCZLcNXD7aO5fsh8dgMwkWcN/3XVqXWI0I1lTwuMBJa8gO25O/mkmwiq0yDBsVQ9qf8TY17ZHzDcD2SY9WmVcoCuCiQiKg6Kh0qiVQvCFIqLkwgF6oyuQFYCmAohTCA9AUwoq2m1AXUKXNWufC8mAqom6kJgXCKp01XSZujqbErVIspq74CkGjor2EbkKTQp0rXVtNmy9JG30ROHBOxSN5SowiyIYfA/nuubTdy91XigSw7H8t5pANj67bu5t+ht+dFmsTXDySBAj31P3U8RULreupPM+CIwHCar3dwambzB21Tww0rLLYyjxJrXHkWg232P8A1yqg1y14Le8wm45RoRF4ufTcLU8M7GtiagvsBy5WWiwHZykwWYAjUi5LXy7+81hJAcCHFwO92lp03iNOq8o8Yfnk3k7jmZI9R7r7I7h7I+RvohMRwOkTPw2T4Kdz4fpfrAUOMtmHbkwfcT5FNWAuHdFvHmrOPdkmuvT/AIbtonKfEbeKQYDH1MO80qwIvvpfcHcWT3tGWFh46i+P0hDOYY+YeiOzl1xcKqvSQgEzCz+o/RUtwYlwJOs6o2mb9FXUjM6+sH7JguqUmjZUPpA7aesphXo6Ko0t0yXYavLYtI90JjsOKgkCHD3UntyiRqr6DMzZnx6FJNmmdqtshHhO+JYa+YefjzSt7VpKAhCrKuc1VkKiVQuUiFyApCkCohWBAcETSaeShSarnGAkETJKsYxdSpommxK04mylbVXNZdSDLFTos05KTXU6YGyKpgclW2nJRlGmpUgGzoiaBhRp0L6qWLeWNLmgEjnb32SAupVAbJt42KzvE+LOBytbM2sSfrzUsbxSo4EzlEE923SZ1166oXgmGzOzvkkWEkm+5Txn7TvwX2f4F8Sp3tSSTyHQL6NguHMpgADT09FnuE4X4Znf6eXktLh3G0rS1WMG02WRFFqjRgoimFla2ke/CCi7Dq4OC74o5e/2UVUBYjCAjQXWX7R9nm1WFsXF2O3B/bmtm4yhMTQt+HVR0ffFfJuDYx9J5pVpBnL0B2vyK0Lpvuhu1/DIBqNsRv52V/DsQH06brSWi40nda43c25s8fWoMojyQWIZDp6Jw2nsgeI0oLSmgG0SpfD0Xpar2myYA1aevNBMqFjv9Jsf3TM0zqUPWo780yqVSkCDO6zuJowSCtJg6stLTqNOoS3ilG08voiIIHNVD0bUQzmrSHVK5TLVyZBQrAoBW0wgL6QXupXRAU6LEhBNEIhjJuhmIqlYXUKXCyIwbCQOSnQozeFPDxHgSEjEZQLhWtB2Fl5T0turwwtspNOmpVmDLcOM8gSfQXVlKne6vx1HMwjvDeWxPgJQbACuTULCNzE6zo2R0kWWg4UyMv54fb1WYrMyv1kg3PXfVPKVciDM8lr0nG8ttQZYEaxz3TDB1pMfnqlvBKwIAm508gFoGYEC+6mtoIoNR9OilzKtMGC9gIHMJx/emNpkggwJmyzrTYfJDvET6G/2RmHoSJ2XuIb3GvaJLSDHNp+Ye8+SWce4y+k0ZB4d2deinidnzejZ9BsbfRC1qIAjT6JBwviuKqPhwhu8gD6hNTRr3IiLWj1vy/ZLijmdkPHsHna5hjvAj1/msr2dpFtIsOtN7m+F5+63OL72ogixH0Pgshk+HXqiLOyu87tPnZPHjhn5OeTFqB4syQPEImSqsce4eYVsStgvBhc6oBYeStqZZBjXdV/DgymSbGAaofEtPkjH3EgboLGPmRoUACDkeDtofBXYhuaR7qD292+69wh7vXRNNZ+tSgkcigqmqecSpQ7y9wlFdiuUBpXKeVcqIGFfRCpCIooCyqdlZSVT7lX02qb0cX09UwptBEIKmyEfQZuFFVF1NvVW0Wagr2nT0Vwpmfskb2kw7IilM3N1NrV4xm4SAyiQmFNtkrpjmj6J2O6DfPsfhcleow3h1vA3+hTDhtEObP5+aqntOwtxNSP1ZXeRaB9QjOB95g22FjtdbfiMezfhuIyARcmw8VpOGYStW+Z8N8T9lk6NAtLSdzA5TKlxjiuMyluHzMAIbmbdzzMENN4587rOzd03x6212N7GUhd+IyDW5E+50QPGcG/DU5p1TUYdQYEgbgjVXdh6dQ0anx6NVhgRUfUdndUJMlon5QIEEEHlqUPx6gWUHZnF7ie7LWtyzaRl99VGWGq0wz3Gw7KcUD6LSbmOaLxDxJMSdh9VjOyNfKMu+w+i1JqmReHD8KnI5OWQ7Q9o62HY6pTcwgPDMhHdBN5nU2GogXGqt7PdtMVXc8fDo12tDCTQDmul+YFoDiQS3KZvpBWzbhr5nXB56FGtptAhrWt8ICua1rSMt+298E+T4gNi12WYOoLTpH5qszxKj3xAkuFuchbhsZjIgxAP80ksK2m59xP2Wd4PW+GXFN0R+rqvcTSLmHayIx0tLHHVzZd4l7gfooh+vJXjdzbHPH1ysZum1wg3PRMHQUVRw9pXV6UqkBsvLmqcVQGp1V76dokxKuqUJaLFAIhRUMM2HEc7+icV6EBJ3Ph4vbT1TKh+KM7s8kmxLLrU1KGZp5QUhxFIHST6pyphWWrxGfCP+UrlWz2RgImkEO0IymE6TymJKLptQ1AItimqi5iPwoCCpMumtJlrKacE0mBXmlJFtVTQsQmB1bKk1bhCvo0p38lKrS6L1h5ICFRtwi8OBN1Wac3VeJJbTeRqBA87T7oMq7Y4QTTqjX/Dd7ub/wDr2VHAYy7e+684PjSWn4ga5kx3hMevoqOHvDXvaNJt4bK5eFXD1ras4a2pQ/1Rbxnkr+HYYOAz0wHC0i2nNBcF4gMsLRU6+hS2qbMKDu7/AF+p1We7Vx8ONyfQC6dtqz4fmqz/AGkqAM72riGjz1SXoP2Qu4mN7eC2uJwrsuaF8p/+WNo4ljW03gNsTHzc4brFtV9AxPat9Wg92Goms5okNENBO1z/AFU5HD/AV+6Ry1G48uSJY2/IeyyfZrFY4vb/AHptPPGb+HYZYu3U9L+C2NGoHBKDKaU14Wcx4h8nS3sQn2JNx6JLx2nlBKnIoWcWw8NYDqC8eWYOH/uUup0CmHaSqczS0iHNzeBkz9Ak1Os63e9lePTLyX+VGUGgAjkSo1KY5+CE+Jd3ePPlqFEFp1k8pKpCDieiuONblF4KoGUE91c7L+kD0QQXFYwRAKR4mpB0JuNk2xFWAUqqkke6cIwNR2WzfdLn1XwIyhM2juLN4u5NzqiJ0IdWfOrV4lbmiVyrQ0XNRlJBtCNpqqHlNX0lTTdfzV7HgbqaqD8ObJhhBPmlNKuBsUzw+IgCxuppj2RKMa0y3xCV065GyNFd5baLQpM6fTzBDNpar25Elx8lJlMHUk+aAupAQoPALXtnUEeeymcK2ZiyugDQD0TPbIcHcMz2Fsw825/qb9l46i1mS/8AEPzDxEgjpf2TathhRxGeO6+4/wBwvl8dY6Dos/xSvmIcP0mNL+B9Ani2zu5s94SDMg9Vof7yRYrOdmK+Z0LRY+nvrBSs5KXg64M/N+fnNBdqMKyocpnYCNQdiruFVRTp5uf5CT8QxZc+8iTyRIe9FHDuDONdpe4OAsIbBN9OX9F9JwrIaAYFuk+KzfCad52mZ/PFaJ76cAl7QBqcwSul7uSphFNxjUnzKY4XESZ0P1Sh/GMI45W12ZuWaD7orDvaTAdfXX0U8FludmdRsub+XhLe0LMzQObmt8yY+6PY85ZNy0j2Q/FnDO2YAL23PIEX+qVKdsd2ib/Ggd1oaIHqgmG6N4pjDWIcWBrmB8xMOYKhaKjf9PTUSdQCUvpCTKqdMc/8nMZ/EdyIB+yj+qNl7XqZHjqCFVmvr4qkr3uBMclSWxIVlKqLneYUK7kEV4xAnUpnXYDM+SX123EJwLatMxZI8Y2HFasN7hWZxrbnxREwvLlyu+CuVAmBRFJBAovD3VUljRcowUpVDqcEeCuokgFTVRMW2TPCkuAnZAspymmCZbqppicPSTCkyAUup1osUxpVAW+Kk0jiogC5IReEp5hrEaIGllsTtZMqcAWTCzORY3XAqIcHdF5m710ATVwTarHMfMOG2oOzh1Buss3Cv/iUKrpAvO87On3HitV8QJPxnDPqZ3NgEZcs2swtqOcXf+NVsG2m+tQ5dcEXBKhpVSDYtMFbA15a0cyPYae6xnFazhXOYQ9rGkgXBabTI3GYW/1BN8Pi5awzofr/AERV8dRsqdEmANP2/qs92pc5jg2lTJdqXGzb+59FqOCYoZJQHEXB7o3lZ75XCnhHCTVH/wBis6CPkpyxvrMnxstFhOzODZf4bnf7qjjPkTdCYXCuEEAnpsmGZ/6WOnyj3KV02mV1xUsZ2fwdWAcPTMaWiPMIvC8AoMhzGBrrXE6DSb3ROApHV1un9EZUF4U1Fyrp7kdFle3+MLaDQ0Z3EtETBIkF2u8ArTYp8BYztLSNb5TBb3WbieceMI2mY76I+FVqpac4iA+nTB/Sx7iTPMkOcP8Ay2yiWNKmWsusdS7VVGgZqTTfYlp6iDmgprh+1tCpZ2an/uEj/k2fcBaMbKNxQu2eaHfM2RtR1OowOY5rhIu0gj2VbKN00qg2BKqrPlHYhlrIV1Gw6oIFVPmhc0lo6ozENIVWGpZqjY8UxTDEOgLM16mqeY6pZ3IA3WarFETFRrLlSSFyoykBF4MwhAr6LrhVUmrmSAVNjBupYe4hUlQcHUbJlg3QJF0lYJTLCvSWKzg6hHYcAiQhaTxyv7IvBtgJBOiREa3RLHS080JScA5w2/dFB7YskEQLdVdSYIuVRQabop8gS4gBtyTsBqSUwtaEu4zjMOGllWsWk6imZffoAcug9ByCzfHe0Tq3colzae5+VzvS4b033SEwDH5yT0ejc4+hT+IKTa1Z1RrmZqzxDWuiS0NEk91t3H9IXvC8blOV2+h5pPXrAWb+eKLwzMzBzH2T7PGcvofBOIDQlM67wHh1iLz+6+XYfH1GGNYT3h/aeCBUEeNtdVOl7fRaNfMQBon2HaAvneF48G6GRrt6I2p2upgXcB0lTtq3byBooVa4F+iwbe3FOwbmqO5NB18VaMRiMTAcPh09wD3j0J2U2jWx+K4k6s8tp/INXc41Df3RTsL/AAhA0uPKFLA4QNEAQI+iYhnchTpU4fE+MBrMXiqdoD3HKd2vOYR1Acg8Vw8hudveYd9weThsUX/afgzTxxeJHxGMdPVoyEf9R6oHgPHSww6CCIIOhHIp5YZSe2LKZS31yDtkGRLTzBg+oTPB9oK9P9Wccn3/AO2vup8Uw1Mhr6Tvm/Tyj5vt6oXEUcrB19bdFM8mzuDWcJ44yvLYyv8A8p36tO/1RmINl87MiCCQRcEWI5Eclp+B8aNUFj/8QCZ2cBaY2Oi2l2xyx0YVhzXcM+ZzjpoFF7rGVdh2gNA6X8SmzoHjlSGQN1m3t6p1xqvLoGgHuk7zZVAFe4SuXhXKiLAptKgFMBURxw6pIVuLbBB2P1CXcPfBhN6lHOOuyzvFOKaJTKgwGCldKR90bg6t0lQ0oDdX06iFY68LuiRrC7vmTYhE0iUMGXB6Kz+8hgLnnKBqSgDWVwy5IDYkk2gBZjtF2hNf+GyRSGp0L40nkOnqgeK8VNd0C1MaDn/qPXpsqGUtzYATfSyfXZybUvqBrban2VGcmw5fhPMqLnmo4kC23IBWvAYI3iZ+/wCyehvaLgG2/Cj+BVSXFp3uPulLLmfRP8BgslIVT8ziD4NH76qvXgT6Kq4W6hUw2YQQjniQCNFCm5ZttF2H4feLwmjOC9E44bQaTJCeOpNss7lVTGQP2Z4G1necPD91pqdOdAqKWgATPD0w3X8/dSpdhaAAurY9F4wyUS1kaplt8y/tPwbXfBz2Di+nO4dAcw+jXr5bjOHupm+x8vJfaf7VMJmwdvmbUa9nPMMwHqCR5r5u+qKtEOae/lBI2LRIuPVHtcOZ0m4zL/ZNwzEhrgKktYTBIuWE/qHMRstfxqhh2UWtYBUcRZ5kOE3m300hJcdwUfDa5nQkeV/zop0cGTSaZMbA7eHQ+3hKy8lxy1lKrCXHiiOHupspgva5ziTcsOTkJdpqltPGvGKz6kGINhBEZegun3EsQ6lU7hblygZLEEbtnUXWYqPJql5tLpS8PNuQ8n5GrwvEqVRwa4im6bhxEE8g794KaV2QCfNYTjbW55boQCoYXFVsmRtRwYNpkeAnQdF0Y5bx3XPnhzqGeIvJ5lL6itpY/apAP+YaHy/PJD1qnKStYizSovXKB8FypIAK1irCk0qiWsMGU+wVTMAQkLCjMDWyu6FTlDhviqMd6NdfHmo4Zusao2g8OHihatLIemyg4INUgK5rjaypwtabHRF08rQXOMNbckpKWNqgDM6ABMrK8Txpqu5NmGt+56qOP4m6tUjSmLtb7Zncz9EJTPeI8fuq1oCG0MOaT3OxDqddulM0i5lTSMtRp7m85gh8TiSWBkyXRJ0sP3P0VbqMgTu6Cfp91Xh2fEqW0+jR/JVdf0U2PpBrGA7AepOwQFUk3OpOnM/sisW8OP8AobYcz/NU5ZvubDoNz9lOP1d+KW8vzqthhaofSA5CFl8TRhocOcH7KfD8WWHUx6/da2DWms4JUsWG8FX4jB3tb6JJgMUWvziCN4mY5weV9FuqGEFRocNFjnLK18dlhZhaLhy8imbAdzH1RL+FFpvouGD05grLTTbRYGlAEcr80wYLKvAUoaNlDF8aw9H/ABK1Np5FzQfJuqNJtMKLI1UnVQLkrB8V/tHw7ZFHNWd07rf+R+wWH412qxOIlrn5Gf5GWn/dufNV60Sban+0PtKyp/CpuDoNyNAR15hfPMHVyGQYNNp06kx/7NCk1CVXEF3J5AB55Zze+X0T9eNHnNSVuMPRiiD81tOi7K1waW6Du8vEJfwnGO+ADJ7liJ1H4VY92T+IyS0/M3lP21XnXHmxtvgPxDDd4S6GtkiI5EkQNTb3PK6vFAPa0tHUnT1K0NYh7DF9wRYyNIKyNGu0vh+YMz94MjMAfmLWm0zK6PBjcv8AjHy5eojF1w7utaX5QSbE2aBmdYSGgCb6KzA5cji07SR/lJ8dU04h2gpMpPw3DaLqdOo3JXr1crsTWabFhcLU6Z/yt16XlM2iGNc0kgvABMCLRO/Nb544yajHDLK3dLqrpJVtLFxY3HuP5IqpgcouRf1CW1Rqrxyl6RljZ2PhcgGNMax5rxXtOkAptK8XK0LGlE0guXJU4Z8PrXhPG02ubB39ly5Z0ARhwxxE3Sjj2MzO+GD3WxPV37CVy5PFRdhhc+A+qN4XwqrXc74QEs+YkwBy6mYOy5cnVYzdkQ4kDTD2uEP+UjUSdwfCVXQbkZA+Z9p5D9X291y5T+H+1TTE3Og2+g91fREmef0XLlp45yeJhhqIeSw6OB9QLJSaBaTO1vArly0yv8muWMuForDVspB5GfRfT+xdf5mbNcQP9snL7QuXLHzdRHh/Wkx9Qgc1jO1XaJ2GY0MgVHzBImA2JOmveGq5cs8Oa1z4jC4vjNer/iVqjumY5fJswPRAEjl6mf2Xi5byMXB5GlvD99URTfIXLksorC6p/gODGzqths0G5nmRp5IftfREUy0ZQ2WwNINxHouXLzPH5MsvJLXr+bxY4+C6+J9lqwc17SjsQ8sMjlELlyPLNeSvPwv8Ig2oBdumwPPeyBxeFpmo2WjvyNNDrmt4H8uuXKsOE5cjG02tcYaAGDuxy/B7pLiK3xKkxbl9Fy5V4/pZ/FWLeXGToNED8In82C5cujHiMcpupBi5cuVp1H//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pic>
        <p:nvPicPr>
          <p:cNvPr id="819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87124" y="323663"/>
            <a:ext cx="4339533" cy="28877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9" name="Picture 7" descr="http://sport.bt.com/images/rio-ferdinand-136381666703610401-130718171737.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90625" y="4101917"/>
            <a:ext cx="4143375" cy="2762251"/>
          </a:xfrm>
          <a:prstGeom prst="rect">
            <a:avLst/>
          </a:prstGeom>
          <a:noFill/>
          <a:extLst>
            <a:ext uri="{909E8E84-426E-40DD-AFC4-6F175D3DCCD1}">
              <a14:hiddenFill xmlns:a14="http://schemas.microsoft.com/office/drawing/2010/main">
                <a:solidFill>
                  <a:srgbClr val="FFFFFF"/>
                </a:solidFill>
              </a14:hiddenFill>
            </a:ext>
          </a:extLst>
        </p:spPr>
      </p:pic>
      <p:sp>
        <p:nvSpPr>
          <p:cNvPr id="3" name="AutoShape 9" descr="data:image/jpeg;base64,/9j/4AAQSkZJRgABAQAAAQABAAD/2wCEAAkGBxQSEhUUEhQVFBUUFRUVFBQUFxUVFBQUFBUWFxUVFxUYHCggGBolHRUUITEhJSkrLi4uFx8zODMsNygtLiwBCgoKDg0OFxAQGiwcHRwsLCwsLCwsLCwsLCwsLCwsLCwsLCwsLCwsLCwsLCwsLCwsLCwsLCwsLCwsLCwrLCwsLP/AABEIALkBEAMBIgACEQEDEQH/xAAbAAABBQEBAAAAAAAAAAAAAAAFAQIDBAYAB//EAD8QAAEDAgQDBQYDBgQHAAAAAAEAAhEDIQQFEjFBUWEGEyJxgRQykaGx8CNCwRVSYnLR4QczgvE0Q3ODsrPC/8QAGQEAAwEBAQAAAAAAAAAAAAAAAAECAwQF/8QAIREBAQEBAAIDAQEAAwAAAAAAAAERAhIhAxMxQVEEIsH/2gAMAwEAAhEDEQA/APGWU1IKaka1PDVpiNRaEharGlMLUYEJamOapiEx6Agc1MIUjk0hJURwkTyEkJGalATg1SCmgtRQuWmybsTisSAWs0NdcOqeEFo3d5IniezmDwhHfVnYh/GmwaWT1duQEFrE0qRcYaJJ4Dpcpxw5iYnyutvhs7wtOQzCU3FwAc5wkQDOkk8I3tdXsVmmH0C5Y9zZFJgaWsndrt+m4Cep15tCcFufZmO8TqVKpb8paXHpA4p2K7O0C1sUqjHvuW6wdN7Axbl9N0tPWEXQjmYdn6lPZuocxePQIVWw7m7gidpsgK5CSFJC7SkNMhdClDUoYgaihJpU+hLoQNVi1NIVo00000DVYhJCsGmmFieK1CuUhamkIM1clhcgCoUjQmBSNKuM3FRuT3OUepMGkKN4UpKYVNNAWpNKmLUmlSpCWpQxSaVJTZNgmFnJ8rqYioKdMS4/BrRu5x4ASvUcu7NYPANa6uBVqwCNV9Tv4WcGgxCH9i8OzBUDXqxLwbHd2m4Z0HE33gKm/B4rGVHVfF4jM7ADleNhyt5qbU/o72jz8lhuGgRqDTDRbwt6m+303XmOZvL3TcDrv/YLZO7N1tiRO87mZueXL4KE9iXG7nybKL3Fz46wxraR/T+qrGsTtZbTMeyDmiQ2fK6zGJyx7TGkj0TnUovNitTrkcfvorbc0qbgkeRLdtpjddhskqP2aSiLeyVYj3D6hHlC8dJhe07mjS4BwNyBIJI4BwPhHPcok/NKOJboqOLZ9ywlv+o7oLV7PVWfkKbh6OgjUCjyK8uzTKTRIhwe07OH6jgqAatZR012lhMWtO4PRZupS0kjlZVPaUIanhieGpwCZIwxOFNSAJ4CAh7tIaas6UuhMtUjTUbqavOYoXtQam5iiLVccxQuakeq5amkKctTHNTVKvakheoy5NLk9LDy9IHJiWEaD9S4FRlK0pWmkXJAnAIIgC1nZPJC78ZzQ4MBeGmbxxPQGFQ7LZR39W4Oht3EW8h6r1BmF7ui2mGWe4S3YkAy0OjnE+qE2/xH2U7K1Me8VcQHU6DDNOkYlwmZI4DjC9KxNCnSAYxjWsaLmBpbb5nySZEdFMN2sLcrId2irOveANuvop3F8zbjL5u4B508/L5Kl3qlxAJv8Sd1ReCuXr9d3PPpbkFQvwzDctaT5KFjiDCUVLoF5TUqDG3AAU1Ooqz3khR0pS0eIiGNduAoMx7KU8QwwNJ4EWS0nGQPuyNYSqRA+/JacMfkjyD2N+DxJpV7fuv5t59VFm+UwDVDhB2HPrPJev8Ab7s62vh21GiH0zLTzB4Fec5rR/DLADOmYHCBt9VvPTl6YuEqVKAqS4KQJoCe0IBzQnQuCVBI3BQPCsOKgeUwgcFE5SvKjJSUjITHBSlNKDLpXaFe7hKKCD1SDE7QrncLu5RpaoOak0q+aKTuEDVNoUgVltBX8my81a9KmPz1GNmJiXCTHGyBr0fsZlPs2FY6PxK8PMi4HCPT5kLUYPKzTdqqO1QZbtud/Mxx4IhjWimW3AawNA5wNptYW2VfMK8tBBIuOF7zYcvLoeKdRz7o3hK0xFz8IVPNgTJ0mBxPHy6KPLsU6wIt8yPNd2rzulQo6nOF9hxefLl9+UfxvPVZvEGZ6FUwwFZLG9snSdDBvMm535IDU7SYt5s5wHksvH/W8+T/AB6i6k20+iZUwo8isZlucVLatRPEmbrU03vqtEENtxknzhRcaS2r1PDAC6Y7Twj6oVjcRVYNL78A4bFY7Na1Zx/DLhHIH6omJ6tj0nBvDHCeBBRFj9UEb8fNeSYDM8Yw+IOcOon6rR9ne1L2VWsqyA6ziWi3VXIyve/r16pR10A3m0fFebdo8sDYqtJBbuRaQLX5xBHwXo9DEgMbBDpm4uDxB/VZXtBQDtTekiNpi4C2c3Tx/tHhBTrEj3XgPHSdx8UNAWp7Z4WBRcd4c0+hkW4LNCmqKGBPC7QnBqDKFycGri1BIXlV6hU9QKtVQED3KPUuqKOUlJJXEpkpJQGoFBOGHV4MTwxJOh3s672dFO6Xd0gtCjh0ns6K90k7lA0NGHWs/wANMHOPpngxr3Hy0x9SEHbSWr/w7oxiXHgKTpsDuQnCrUZ5iZri8tbcgc2mUyhiS92kAEDn+WTJnqgvaDGk1oGxhobznefSPuUf7J4fwaz6dSUrWnEXMdiBRpzxAj15BeVZ7iX4p5fWJFNk8wLnYRvwXo3aSiXyC5rW7WnjwhZjFZIKoayIY25MRf8AU/RZ9VvIwxrQxz6FMFrYGt0xJIG4ud7wRtuUzDur1HBpfTcS4iGa2kENLokgTYdVvHZRpboYzwchGk+hsqlbLYBGkTwFpHDgEtg8Lv6AZTii+BZ3DUOPnyNlpaOoNt/c80uV5NpuQOq0NfBCnSBtJ4cYUZro5/63GeNZwB1yQRbqeSE16b6zgxpFJvM+FoH/ANH5ea2WXYUVWvpugTBG0g8EKr5cab4eDbfr1Rme09TerGSz3KnYct04kQW94Doc6SSRA7sWiBz97okybNhWeaNdoJJLWVACLjYgm9xzutm3Lpu3QdrbbJKnZwPDSQ0Fp1ACB9FdrHxy+6LdkKxa11N5902BV7PKJBDtmm0ciFXyikA8OLbxubg/CEQ7SNJon+Ej1Bsfqr5uxn1Hnfa2hrpNdBBa6485WS9nW9ziiHUDBBAgj43WY7hWwCTh0ncIsaCb3CZ6GiikdRRPuU19FA0FqUVUq0kdqUFVqUEgA1KCjNFGnYdROw6StCTSSGkihw6aaCY1og5SNcqDa6kbXSSvgpZVJtdPFZAWkqriqnCqgLDQjfZjEmm95bF6ThJiwlqz4qK9ljXvc4Ma5x0Os1pdFrTHCQiEKZcwvxG8gi53tt6TK9AyKqBTAjiduHksRlOBr0mNfUaW942QCCHESRcbjndHctqENAn7+5U1vzB/McGXwQQOPqeKCYkaeIj+iuVc3MQdv0Q44lr/ACKnptzqtVrE7KsylJv5ok6kOH3txQ7FPiY47KMb82J2YpjWOe9wYxpgQJJI3geouhWI7a4dxApvY8NuQbu5EnmEHz95dT7p0x4pLQdjHJZjLctwzXaZdqE6nESQIjbgE0devb0vAdqKDRreWMbEFzjpBnYDqi1fEtqta5jg9rh4Xcbbg/JeU5lgcM5gpmqTcFr2sJAJ4GOf6dFquzryKTWMPuGRvcRCP5hczbo24kcFaw1Wd1zGBwVjC0A2Cevnupxp1ZgrluH49IUmfCKTpv4dlWw2ahptyUWPxfeNPUX5BazMcnUtrI4ofhnq39UF0o3mGGqQ0aHHUDED91yDOEGDYjgVbnsM0pCxOldKCM0JrmKSU0lAV301A+irhUbggKLqKjNBXXBNLUGoOoJhoK+WphagAIxCkbiEHFZPFdJeDAxCeMQgwrp4xCCwZGJTxiUF9oSjEoGDgxK01Dtq/AYenSoMBNUd5UfMOJJIABjYALADErUZZRbXw9M21Me6mee+ofIqe7c9On/i88X5M6/xu8m7QPr1KXeAuFQtHiHibPMIuKIYSZtJ+N0GyvFM9qA7sN7pjRM7uDmM24WJVDNM0c14jYucHHqSIt5MP2YRz7P5ZnSzj8S8OIG1v1M/T5JmDqkkXnn+h80KzPESRwkAn1Igb+afgMe22naS5xAFz9ypwTpqu/tHHj0CGYzGMZJcRYWkgb7X+PwKH4/Ooa53C4EXIDZLptyCx+aYwvANQiSbNcNo1gSJgXHzun46L8mRfzzNw4jQYIcQbmfK3Hf+yy9WsZBadySLmwA3nfmoqVUudy3kjcTvB48LojhKR8QYwkGxIE+YkCye4nnjrtTwdcP0tNgXCeQF5cCdjy+dlqsn7QaXMcfcOoTeYm24/hNvOOSzlbJ3idILRyLTb1hRFughzuVxzB4Dp4nfFGyi8dce3smU5kyr7hB8jNir2NOkEnkvLey2N0Oa6NIDgCRezresGLXsDyXoLs1a+kXSLeEzvIaHHy94JeOD7NM9oM2+52RCi9pY29yY9Qbj0g/BZlmYF4MNI2nhMzMcTwXHH/5QJPECJBmRf9JRzC6ox2nzx2HZqYzVpIDeQ69FmczzHvi2q4aXPYC4dVpalcV8PUYR7zmuaZnwsMfO5WAzDGh1RxGwMDyFk5uj5PH65/urveru9Qr2ld7Sqc2ChqpDUQz2hL7QghA1E01FQ9oSe0IC8XphcqZxCaa6DXS5NLlT79N79AxkQllNCck2LKXUmrkEdqXa01IgJBURfs7nPcVPFdjiNfMQbOHUITRpFxgIphMke/ggS5dj2CjkLi9+IbUp6DBZJguDhJnlFln8fUk1KZI1Nmd/EC0kQ7ycDP8ACi+W5gx2Bp0Kzy11IQTMawBDb84j4LJvxP4usQZFQCBIOmWgOE7xCJk/GnfV6ktVMXiTqeHXJnc2bG0RyHLkofbLc/DtIFvL79VHm8NkC4kF3OSJ5+c+iHUqZsQ4RIBHEB0/0+R5IS1uX4g6TUmO7Y4iQYdUOrT5gEDhx354/FgvvrF3GZIMGTO1+Mz1ROrj4pvYxslxaIN4bERbcbk/zdYUGEyapUIcWw0XO9oMON/L4lO/iZ+rGV5OBd7gWxeBc+p+iIHNnCRS0sY0bNAJABiJ3nb4ojgsBNMiNP8ADPWTtxQHD0nAubpJdtBniZv/AL8VEbW2T0vHNXsJMl0mQHeIEHgf7ckmIwdHFjvB+Eee7Tabt+C72CqaYGnSWzBPEBwt53PwKs5HQhml50SSAdojfz5ehTsLm2+qz1Ooab+7edOlzXSbBwa6d+I90x0WiY+AS2YjUNyQNQJDo3uSfu8Wc5FqcHEbXEyQWXkh148ip24JwpObruKTiW6bHQXWbvz25A9VU/GXXqh+GxwAcXWcOAdcnxAiPIbjp0U+GxQMEmSJMGdyBYx6lC3UQHaY0nVINnOAcAQOTpkXna/JWnVoaxoaJMTpvax1bWmZRg1rcCx7aFSoRDG0n+I8y0mw815t7SvWczxDKWXVpeCO6LWg7yRAHzXi2pKK+T+CHtCX2hDtS7UhngkMQl9oQ4PS60iwQ9oXe0IfrSGojRggcQmmuh5qJO8TGCHtCQ10O7xJ3qDxWCVNCVCzlyRcgOKdSYXGAmI3lGE4oKiWSZZtK3OAwAiwQfKsKSQAF6j2f7P+EEpSWptxicfgIFws3jqRDNLRB1iANIEuj4TFupXsmaZE3SbLz/OcsAZVMXa0FojckmBPnf0TnOU92POKztQcXG7S2eRBO199/mVFhKhkhxkG/MSfzT0EkeQV+tgiwO12a2WEbnvLEiJ8RBE35AcYTMHgG6w1suJeBEj3A0OLhwN5/vwrBo3keSNqVKLjOh4bP5YD26dc2uTIA348p35ylracuAuXHQ2Pd8Ig7QJ+Or0VTKaDGGlbTDWvhukD3WgeHiRo47cEce4OAvZ8wDAIvf0Mj7hNGsycA+NQ5yRaABtJ5TeByTK2UeGXkatUvnYBrQ+IHEhvzMLUtZ4PDGlg5AajYtEcNtuUIfXw8h8TJpu47aoE+Y02nqli53aCd1phzgB4dMNmXabmPIz5TzRdrC9jHFoOv8p3kRBHnNttlDhWBxLYuZcfM2BAO0xw6KZjSXMDRMSPQE8egBQLffpdpYIPa0AxeQIjSePmEC7SZe6jXD2N8LwGOcIAaYggk2g+I8Nz6aSkR3hAu1tR3o6WmbcL/NMzJ3geDcGYJAIAZEEj47D6WbO15Zn7dTWVWWFRxgXDmuDSQ03/AHRMHqqtDEEmmIEB1uRANv1HwW4xWGpVZptHhe0GkA0aZEnSWxFwQI5i3FZw4HS2oRGkEkG2wI2naxPFGH5Mdjsyq1bPe4tBs07D0VMp1Z0kk7m5jZMUL0q5IuQDlyRckCykK5IUAhTSlKaUAhSFKUiYQBKEZ/ZATTlHVV4U/OBK5FP2OeaQ5M7mjxpeUD6DZcAtrlGGsFn8Jk79YNltMpoERKmwbrVdlcINYJXq+BADQvM8j8K2FDMCGp80rzohnWJa1husDV/F16dxJDZs4xHinhB4f1RfNqrqhid/OPks7g8YGV20gQdVOs7UPzFj2NIHl+qqc2+/5D2TOf7WJ7Qhza2h2kOiXSAQXEAOJ1W2IsIsAnZdhW0cTSDtRIcRx1OJ06gf3I1kgC/zm32xrN7zUJlrjq8JgjUeY+vVAKGIdWq0wzTIIE6YO1tU+9EE+huEaXXOPXq24ADZIMusNLBpLWNA2sP95ChxEhwc1oLYItMXgjfiZ35NA5IVgMwcHaahZLW6DBkw4ETBmzvFHmiOJxOk3IDRtHC+5TZbiXE1nsALYJtI20+GB6C8+ZMhLhcQ2rIG3AbEQA4QeXQ3VN+KY86QBEOEmfdcSPncxyAVnDVmBx3AAa4HgZGkRwOwcUsPVXHPcx4IAnct2JMAhs+ZRJjmlpP8DgALEERIty8SGlzXv1P3hvUHiPL3VXGObqc0EktEuI/KfP1PwCBoxhHlpO9iXTzJnUAPP6Jcdi2t1Ts9tt/eJERy3NtrdELfmjGCoXRBJEX23dHUaxtwCq5nmHfCHiAGho5w3xNM9SAmVuhT2ximVGuudJIbx0G5g85npPmqPazNwxmlseNrxJmdfEb/AMR+A5JarSKkzHgaDEuDYEtJIm0yJ6X2WRzzGNqXbx06xMgkNs6DtxHxStVJoW98pqbK5Q0OXSmyulAPlcmSllIHJCmyulBuKauJSIDki5cmGnbjGcwnDEN5hZtcSV6XjGPi07areanY9qyGs813fu5lReYPGt1hGglG8IIXnOU414d7xW2y7Eki5XN83pXMxrsDWhG8NiLLKYKpKKtrEBc0b4fnmcdyWlpAdc87Abxx8lg80zZtHGU64aA1jz3gBJ/DrsAfbkHAuA8lWzvO6jsc5o90AU9p8WkkG/UoJisSHM1Ou73XM5jjfmvQ4k+vHLdnya3ueURVD+IOxb5WKxVCiKb5J03AHMASS6flE/mKl7O9oQ0CjUJ0CzHngODXFXM0ph1wf1C4bvNd2Tvn0sYrHOcA9pnU1kjqCDUJniQ0/M2lW6mbOq0rSHQGGJggvJLtJvMHbpxsgTMRFI03OsYIdylmibbX4+SWnimwIcfCSSDYEzYRwBifitNcl5xfq5o5rAJh0gwSdtEX5Nud+fRMw+dkktLjocC0CSRp0xI6AAkrP16veP1GBAAIBlpGqAb7WPHdOyl3j1OgEBzhGwBa5pAHGxt5JaPH011XMiZEwBcTeGjw7Te2rbpxVStmLg1ul0Oc4BxHITYDgdjKFUcSDqaTcGW7kOEmY3vF1Yq1WjSGwD4iP5oIaZ4ASE04uVa4JOo8JHIAAb24wB6K1mOLcXAMMMgXNwCZEQ7kfvkKwlckH8141HoOnXeESwTCG3G7i43uSTv0O/xU3rGnHx21PWa+nhapBEuHHn7oFjtCwRyupyWx7TY/RTp0x7z3tP8ApbJP6J9GmHNBHESq+Pjzmj5b4XIxBy6p+6mnA1P3VuzhwmOwwV/TWf2MIcK/90pvs7/3Stw7ChN9kHJL6qf2MT3TuRTS08its7BjkoH4Ickvqo84x5TSVqqmBHJVqmAbyS+un5xnZSSjbsubyUbsuCXhT8oESklFv2aE05YEvGn5Q00wonsU5UL16LOIHNUTlPUUDlNXFrK2S9bbAU4FljMm95bjA7Lk+b9acxospCsZ9mDaNHWC0kkhtxcjf4IQf+X/ANRn/kEHzfZv/d/9jkfD8U6m1l8nyXm5FjOMfRZhxibPfUY1mnQGjXUEks6Nbx3WDr1NLnD1HS6N9pv+Bwfr9EBzT/NP8xXR3f8AxHxxDqF73+RVmhmdRgi5HI+IenFD6u6exY5raevxffmpM7CbGx+G6rtxXAW3nra2/wB3UVdRs3Pl+oUdcyKnVq4aBmRPQyVKWvvaJvyg8xGyI4D3R5BTndYbWs5lCKGGqEgxMX43Mz8ZvKJUsK6bkyeVztG5CIs4ffBWBuUXqlOIXLsIGXEff1RKtVDGyeH6KOh7o8lRz7/Jd/Kfoo/a1kyMtiMaa9YvO2zRybP1RIZi9tgbDhyQPLd2+Y+qv816v/Gn8ef8vur4zionftp/IIakXZ4xkKDOXck4Z3/ChCRT4QYNDOhyXftdvIoIUiXhDwbOZNTHY1p4oMkS+uDBj2hvMJO+bzQgpEvrhjYqDmlLggwT2qL8cGv/2Q=="/>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pic>
        <p:nvPicPr>
          <p:cNvPr id="8202"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88023" y="3484041"/>
            <a:ext cx="4259795" cy="28972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658614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3713"/>
            <a:ext cx="9144000" cy="6370975"/>
          </a:xfrm>
          <a:prstGeom prst="rect">
            <a:avLst/>
          </a:prstGeom>
        </p:spPr>
        <p:txBody>
          <a:bodyPr wrap="square">
            <a:spAutoFit/>
          </a:bodyPr>
          <a:lstStyle/>
          <a:p>
            <a:r>
              <a:rPr lang="fr-FR" sz="2400" dirty="0"/>
              <a:t>A l’occasion de la soirée de lancement de la campagne de lutte contre le cancer du sein « Octobre Rose », la Tour Eiffel s’est illuminée en rose mardi 7 octobre 2014.</a:t>
            </a:r>
          </a:p>
          <a:p>
            <a:r>
              <a:rPr lang="fr-FR" sz="2400" dirty="0"/>
              <a:t>Fort de son engagement auprès de l’association "Le Cancer du Sein, Parlons-en !", Philips, leader mondial de l'éclairage, était partenaire de la soirée de lancement de la campagne « Octobre rose », destinée à la lutte contre le cancer du sein, qui s’est tenue mardi 7 octobre 2014.</a:t>
            </a:r>
            <a:br>
              <a:rPr lang="fr-FR" sz="2400" dirty="0"/>
            </a:br>
            <a:r>
              <a:rPr lang="fr-FR" sz="2400" dirty="0"/>
              <a:t>Cette campagne de prévention a lieu pour la 21ème année consécutive en France et est désormais relayée dans 70 pays dans le monde.</a:t>
            </a:r>
            <a:br>
              <a:rPr lang="fr-FR" sz="2400" dirty="0"/>
            </a:br>
            <a:r>
              <a:rPr lang="fr-FR" sz="2400" dirty="0"/>
              <a:t>A cette occasion, la Tour Eiffel et les Fontaines de Varsovie se sont parées d’une robe rose, au signal du Président d’Estée Lauder Compagnies </a:t>
            </a:r>
            <a:r>
              <a:rPr lang="fr-FR" sz="2400" dirty="0" err="1"/>
              <a:t>Henk</a:t>
            </a:r>
            <a:r>
              <a:rPr lang="fr-FR" sz="2400" dirty="0"/>
              <a:t> van der Mark et d’Anne Hidalgo, Maire de Paris.</a:t>
            </a:r>
            <a:br>
              <a:rPr lang="fr-FR" sz="2400" dirty="0"/>
            </a:br>
            <a:r>
              <a:rPr lang="fr-FR" sz="2400" dirty="0"/>
              <a:t>Au travers de cet éclairage, Philips </a:t>
            </a:r>
            <a:r>
              <a:rPr lang="fr-FR" sz="2400" dirty="0" err="1"/>
              <a:t>Lighting</a:t>
            </a:r>
            <a:r>
              <a:rPr lang="fr-FR" sz="2400" dirty="0"/>
              <a:t> contribue à sensibiliser les femmes à l'importance du dépistage. Plus qu’une mise en lumière de bâtiment, le monument devient</a:t>
            </a:r>
            <a:br>
              <a:rPr lang="fr-FR" sz="2400" dirty="0"/>
            </a:br>
            <a:r>
              <a:rPr lang="fr-FR" sz="2400" dirty="0"/>
              <a:t>ainsi un véritable outil de communication. Un éveil des consciences en lumière...</a:t>
            </a:r>
          </a:p>
        </p:txBody>
      </p:sp>
    </p:spTree>
    <p:extLst>
      <p:ext uri="{BB962C8B-B14F-4D97-AF65-F5344CB8AC3E}">
        <p14:creationId xmlns:p14="http://schemas.microsoft.com/office/powerpoint/2010/main" val="80004750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1505</TotalTime>
  <Words>531</Words>
  <Application>Microsoft Office PowerPoint</Application>
  <PresentationFormat>On-screen Show (4:3)</PresentationFormat>
  <Paragraphs>113</Paragraphs>
  <Slides>27</Slides>
  <Notes>4</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vanessa</dc:creator>
  <cp:lastModifiedBy>vanessa</cp:lastModifiedBy>
  <cp:revision>19</cp:revision>
  <cp:lastPrinted>2014-10-13T15:47:33Z</cp:lastPrinted>
  <dcterms:created xsi:type="dcterms:W3CDTF">2014-10-10T13:49:10Z</dcterms:created>
  <dcterms:modified xsi:type="dcterms:W3CDTF">2014-10-13T15:55:36Z</dcterms:modified>
</cp:coreProperties>
</file>